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68" r:id="rId5"/>
    <p:sldId id="269" r:id="rId6"/>
    <p:sldId id="270" r:id="rId7"/>
    <p:sldId id="271" r:id="rId8"/>
    <p:sldId id="272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E56F-0BA7-4F27-BC64-299002212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0A97F4-F002-4BB8-8035-D3D127A70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CAF5A-1FF1-4EA5-9DAB-654DB10F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22578-CD24-46E5-87EE-BE77D8FB1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ABCD2-2855-4EF7-860D-D075D60F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34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960F-AE0D-46E6-AD7E-99030C42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01A21-B8A7-4833-BCF8-EC03B2BF2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BA1A2-79C8-4860-833F-2770042B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519BA-5FE9-44BF-9C62-BDB7FBF0E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7E7E-3F1E-4AAA-AA5A-32336A37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56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954C3C-8DC0-4A3C-973E-E35F7E56E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E2A339-EDAF-4490-89F2-37BA96B33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9AA60-967C-446D-B075-AC94E7A0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604D8-3D96-4810-AF78-E3B5F85B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D8CCB-0C01-45AD-97D4-89A50DEC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67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B55D5-D3D3-4FD8-85B2-F3A03FE6A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C50C-5832-4A5F-8A78-4D26CB147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854FE-07FB-441D-A928-C620D1BD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FB0CE-6817-4C26-880D-02E81276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3A43A-AFF4-4FA4-A414-B9119CF1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49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BF62F-79EF-42D9-A2CB-362F9A78F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3F1A7-8B6B-44F4-B43A-CC289E401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9181A-21D7-4F6C-89CF-F2B14DFB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D9E7E-D0F2-41D0-AB5B-722796E2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2BC37-57A6-4ADD-A7BB-EFBCEAE1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1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B6C70-E804-42AC-9D33-F017DF085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816EA-C4F5-4630-BC39-7BE3D7D28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D8208-4AB5-4A2A-AB5F-C7BD0E8EB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8F913-8C2C-4033-91EE-F6EE9169B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D99DF-14C9-4520-A560-268E0139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13508-065A-4BE7-A0E0-1C37C10C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88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9EC3A-AFFD-4D6A-BED0-8446CA9BD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7C549-BB83-4E66-B4D9-9C2584D3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78692-D982-4585-BE8B-8739029D8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DD736-5E35-4E0E-AB4A-16F1A4F17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18310E-9CDA-4B17-8CFC-BA5DD8A47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538845-9387-4E6A-AEB2-80B87FB5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902DB-C60C-42D4-873D-ECA576CE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FF6245-7BA4-43D3-B6FE-78F9CABC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75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239E-BDEB-4382-B644-2A4A25D6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F3F5A-1227-45E3-9128-9A8745BFC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769C1-5063-4A4A-807F-A5BE0A67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300A8-0059-4E44-A810-DE162E22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91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615BBC-238E-4085-8EA6-F6F11042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745437-066F-4D3B-8324-5E364584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9E99B-91DB-4C51-A41B-F59D0F30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87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A2FE-2799-469C-9CBE-4E49AF00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812F7-95FD-4476-BA96-712342CB9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CBCEA-D844-4439-8EDA-F7828CAA6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331CC-DE69-4DC0-BE3C-05F1069A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65DBC-E24D-438B-89C9-1C8EF9C0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F4317-876B-4490-A920-9FB11592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82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6A9A5-0AF8-4FA8-AAB1-F16EF8BB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4843CB-9971-41A8-92A5-B9F229B57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4F6F7-05BD-4667-AF22-B46CAA781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F0272-953A-4135-B3AC-A30D36CB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A9651-FB3D-4047-A2CC-A7CEF3398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03CF1-8814-41F2-884C-DF32F4B8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91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0CE2FF-04E1-468B-A69D-8E5B3E755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4A08C-6A5D-4BE3-AADC-BA3331E77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AE575-DFEC-4D64-AE1D-5D42EC32B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98A4C-0972-4D4B-B087-7CE520B8B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975E9-9A62-4B63-9734-5F33C319C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4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discover.ltd.uk/home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nfo@discover.ltd.uk" TargetMode="External"/><Relationship Id="rId4" Type="http://schemas.openxmlformats.org/officeDocument/2006/relationships/hyperlink" Target="http://www.discover-morocco-online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571605377688921475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ft.com/content/8222b7e8-5c25-11e7-b553-e2df1b0c322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paulinelerolland.com/ux-portfolio/desertification-morocco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4483-BD31-FA48-A391-AD4284D2B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Opportunities and challenges for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15EF7-A145-4743-8A1C-D4C46D4A9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Draa</a:t>
            </a:r>
            <a:r>
              <a:rPr lang="en-US" sz="4000" dirty="0"/>
              <a:t> Valley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1D2A19-1D06-0F43-8FB8-BB2CAE65A81F}"/>
              </a:ext>
            </a:extLst>
          </p:cNvPr>
          <p:cNvSpPr/>
          <p:nvPr/>
        </p:nvSpPr>
        <p:spPr>
          <a:xfrm>
            <a:off x="48000" y="0"/>
            <a:ext cx="360000" cy="6858000"/>
          </a:xfrm>
          <a:prstGeom prst="rect">
            <a:avLst/>
          </a:prstGeom>
          <a:solidFill>
            <a:srgbClr val="727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0" name="Picture 9" descr="Logo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DB4741F-DC8E-074D-91A5-545EA03C8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000" y="5764800"/>
            <a:ext cx="1680000" cy="975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74C08F-82B9-CB43-AD30-DEAAD69976D6}"/>
              </a:ext>
            </a:extLst>
          </p:cNvPr>
          <p:cNvSpPr/>
          <p:nvPr/>
        </p:nvSpPr>
        <p:spPr>
          <a:xfrm>
            <a:off x="0" y="0"/>
            <a:ext cx="48000" cy="6858000"/>
          </a:xfrm>
          <a:prstGeom prst="rect">
            <a:avLst/>
          </a:prstGeom>
          <a:solidFill>
            <a:srgbClr val="EBB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D98508-5DD4-7F40-96C3-F9B497230000}"/>
              </a:ext>
            </a:extLst>
          </p:cNvPr>
          <p:cNvSpPr/>
          <p:nvPr/>
        </p:nvSpPr>
        <p:spPr>
          <a:xfrm>
            <a:off x="408000" y="0"/>
            <a:ext cx="52800" cy="6858000"/>
          </a:xfrm>
          <a:prstGeom prst="rect">
            <a:avLst/>
          </a:prstGeom>
          <a:solidFill>
            <a:srgbClr val="001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0628CD-F2FC-4440-AEF2-5894160D45CB}"/>
              </a:ext>
            </a:extLst>
          </p:cNvPr>
          <p:cNvSpPr/>
          <p:nvPr/>
        </p:nvSpPr>
        <p:spPr>
          <a:xfrm>
            <a:off x="4566734" y="6607540"/>
            <a:ext cx="362780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200" dirty="0">
                <a:solidFill>
                  <a:srgbClr val="001D3F"/>
                </a:solidFill>
                <a:latin typeface="Avenir Next" panose="020B0503020202020204" pitchFamily="34" charset="0"/>
              </a:rPr>
              <a:t>+44 (0)1883 744392 </a:t>
            </a:r>
            <a:r>
              <a:rPr lang="en-GB" sz="1200" dirty="0">
                <a:solidFill>
                  <a:srgbClr val="001D3F"/>
                </a:solidFill>
                <a:latin typeface="Avenir Next" panose="020B0503020202020204" pitchFamily="34" charset="0"/>
                <a:hlinkClick r:id="rId4"/>
              </a:rPr>
              <a:t>www.discover-morocco-online.com</a:t>
            </a:r>
            <a:endParaRPr lang="en-US" sz="1200" dirty="0">
              <a:solidFill>
                <a:srgbClr val="001D3F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B17436-5E1A-3341-9F45-E6AD8F33319F}"/>
              </a:ext>
            </a:extLst>
          </p:cNvPr>
          <p:cNvSpPr/>
          <p:nvPr/>
        </p:nvSpPr>
        <p:spPr>
          <a:xfrm>
            <a:off x="8625316" y="6579633"/>
            <a:ext cx="1374992" cy="2051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333" dirty="0">
                <a:solidFill>
                  <a:srgbClr val="001D3F"/>
                </a:solidFill>
                <a:latin typeface="Avenir Next" panose="020B0503020202020204" pitchFamily="34" charset="0"/>
                <a:hlinkClick r:id="rId5"/>
              </a:rPr>
              <a:t>info@</a:t>
            </a:r>
            <a:r>
              <a:rPr lang="en-GB" sz="1200" dirty="0">
                <a:solidFill>
                  <a:srgbClr val="001D3F"/>
                </a:solidFill>
                <a:latin typeface="Avenir Next" panose="020B0503020202020204" pitchFamily="34" charset="0"/>
                <a:hlinkClick r:id="rId5"/>
              </a:rPr>
              <a:t>discover</a:t>
            </a:r>
            <a:r>
              <a:rPr lang="en-GB" sz="1333" dirty="0">
                <a:solidFill>
                  <a:srgbClr val="001D3F"/>
                </a:solidFill>
                <a:latin typeface="Avenir Next" panose="020B0503020202020204" pitchFamily="34" charset="0"/>
                <a:hlinkClick r:id="rId5"/>
              </a:rPr>
              <a:t>.ltd.uk</a:t>
            </a:r>
            <a:endParaRPr lang="en-US" sz="1333" dirty="0">
              <a:solidFill>
                <a:srgbClr val="001D3F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9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the </a:t>
            </a:r>
            <a:r>
              <a:rPr lang="en-GB" dirty="0" err="1"/>
              <a:t>Draa</a:t>
            </a:r>
            <a:r>
              <a:rPr lang="en-GB" dirty="0"/>
              <a:t> valley?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1030" y="1544859"/>
            <a:ext cx="5357240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The </a:t>
            </a:r>
            <a:r>
              <a:rPr lang="en-GB" sz="2000" dirty="0" err="1"/>
              <a:t>Draa</a:t>
            </a:r>
            <a:r>
              <a:rPr lang="en-GB" sz="2000" dirty="0"/>
              <a:t> is Morocco’s longest (1,100km) and one</a:t>
            </a:r>
          </a:p>
          <a:p>
            <a:r>
              <a:rPr lang="en-GB" sz="2000" dirty="0"/>
              <a:t>of its most important rivers. </a:t>
            </a:r>
          </a:p>
          <a:p>
            <a:endParaRPr lang="en-GB" sz="2000" dirty="0"/>
          </a:p>
          <a:p>
            <a:r>
              <a:rPr lang="en-GB" sz="2000" dirty="0"/>
              <a:t>Rising in the High Atlas Mountains (4071m), the</a:t>
            </a:r>
          </a:p>
          <a:p>
            <a:r>
              <a:rPr lang="en-GB" sz="2000" dirty="0" err="1"/>
              <a:t>Draa</a:t>
            </a:r>
            <a:r>
              <a:rPr lang="en-GB" sz="2000" dirty="0"/>
              <a:t> flows south towards the Sahara Desert and </a:t>
            </a:r>
          </a:p>
          <a:p>
            <a:r>
              <a:rPr lang="en-GB" sz="2000" dirty="0"/>
              <a:t>then west to its mouth in the Atlantic Ocean. </a:t>
            </a:r>
          </a:p>
          <a:p>
            <a:endParaRPr lang="en-GB" sz="2000" dirty="0"/>
          </a:p>
          <a:p>
            <a:r>
              <a:rPr lang="en-GB" sz="2000" dirty="0"/>
              <a:t>For much of the year, the </a:t>
            </a:r>
            <a:r>
              <a:rPr lang="en-GB" sz="2000" dirty="0" err="1"/>
              <a:t>Draa</a:t>
            </a:r>
            <a:r>
              <a:rPr lang="en-GB" sz="2000" dirty="0"/>
              <a:t> runs dry as it flows </a:t>
            </a:r>
          </a:p>
          <a:p>
            <a:r>
              <a:rPr lang="en-GB" sz="2000" dirty="0"/>
              <a:t>through desert in its lower course. </a:t>
            </a:r>
          </a:p>
          <a:p>
            <a:endParaRPr lang="en-GB" sz="2000" dirty="0"/>
          </a:p>
          <a:p>
            <a:r>
              <a:rPr lang="en-GB" sz="2000" dirty="0"/>
              <a:t>Several settlements have developed along the </a:t>
            </a:r>
          </a:p>
          <a:p>
            <a:r>
              <a:rPr lang="en-GB" sz="2000" dirty="0"/>
              <a:t>river’s course, including </a:t>
            </a:r>
            <a:r>
              <a:rPr lang="en-US" sz="2000" dirty="0" err="1"/>
              <a:t>Ouarzazate</a:t>
            </a:r>
            <a:r>
              <a:rPr lang="en-US" sz="2000" dirty="0"/>
              <a:t> and Zagora.</a:t>
            </a:r>
          </a:p>
          <a:p>
            <a:endParaRPr lang="en-US" sz="2000" dirty="0"/>
          </a:p>
          <a:p>
            <a:r>
              <a:rPr lang="en-US" sz="2000" dirty="0"/>
              <a:t>About 225,000 people live in the </a:t>
            </a:r>
            <a:r>
              <a:rPr lang="en-US" sz="2000" dirty="0" err="1"/>
              <a:t>Draa</a:t>
            </a:r>
            <a:r>
              <a:rPr lang="en-US" sz="2000" dirty="0"/>
              <a:t> valley.</a:t>
            </a:r>
            <a:endParaRPr lang="en-GB" sz="2000" dirty="0"/>
          </a:p>
        </p:txBody>
      </p:sp>
      <p:pic>
        <p:nvPicPr>
          <p:cNvPr id="1026" name="Picture 2" descr="Draa (fleuve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2" y="1685775"/>
            <a:ext cx="5971366" cy="41193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32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Draa</a:t>
            </a:r>
            <a:r>
              <a:rPr lang="en-GB" dirty="0"/>
              <a:t> valley, Ait </a:t>
            </a:r>
            <a:r>
              <a:rPr lang="en-GB" dirty="0" err="1"/>
              <a:t>Hamou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Saïd</a:t>
            </a:r>
            <a:r>
              <a:rPr lang="en-GB" dirty="0"/>
              <a:t> Kasbah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1030" y="1748306"/>
            <a:ext cx="5357240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Despite the hostile conditions, the </a:t>
            </a:r>
            <a:r>
              <a:rPr lang="en-GB" sz="2000" dirty="0" err="1"/>
              <a:t>Draa</a:t>
            </a:r>
            <a:r>
              <a:rPr lang="en-GB" sz="2000" dirty="0"/>
              <a:t> valley provides several opportunities for human activity and economic development.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Agriculture – water from the </a:t>
            </a:r>
            <a:r>
              <a:rPr lang="en-GB" sz="2000" dirty="0" err="1"/>
              <a:t>Draa</a:t>
            </a:r>
            <a:r>
              <a:rPr lang="en-GB" sz="2000" dirty="0"/>
              <a:t> is used to irrigate palm groves and small farms alongside the river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Tourism – the </a:t>
            </a:r>
            <a:r>
              <a:rPr lang="en-GB" sz="2000" dirty="0" err="1"/>
              <a:t>Draa</a:t>
            </a:r>
            <a:r>
              <a:rPr lang="en-GB" sz="2000" dirty="0"/>
              <a:t> valley, with its rich heritage and spectacular landscapes is a major tourist destination in Morocco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Film making – the world’s largest film studio is located at </a:t>
            </a:r>
            <a:r>
              <a:rPr lang="en-GB" sz="2000" dirty="0" err="1"/>
              <a:t>Ouarzazate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Resources – a huge solar farm (Noor power plant) has been constructed near </a:t>
            </a:r>
            <a:r>
              <a:rPr lang="en-GB" sz="2000" dirty="0" err="1"/>
              <a:t>Ouarzazate</a:t>
            </a:r>
            <a:endParaRPr lang="en-GB" sz="2000" dirty="0"/>
          </a:p>
        </p:txBody>
      </p:sp>
      <p:pic>
        <p:nvPicPr>
          <p:cNvPr id="5" name="Picture 4" descr="A picture containing outdoor, mountain, grass, nature&#10;&#10;Description automatically generated">
            <a:extLst>
              <a:ext uri="{FF2B5EF4-FFF2-40B4-BE49-F238E27FC236}">
                <a16:creationId xmlns:a16="http://schemas.microsoft.com/office/drawing/2014/main" id="{E98801DC-ADA4-D543-BE2C-B76BE2328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" y="1840992"/>
            <a:ext cx="6016752" cy="4011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1163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Agriculture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1030" y="1190042"/>
            <a:ext cx="5357240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With its fertile soils and water available for irrigation, the </a:t>
            </a:r>
            <a:r>
              <a:rPr lang="en-GB" sz="2000" dirty="0" err="1"/>
              <a:t>Draa</a:t>
            </a:r>
            <a:r>
              <a:rPr lang="en-GB" sz="2000" dirty="0"/>
              <a:t> provides important opportunities for farming in an otherwise arid region.</a:t>
            </a:r>
          </a:p>
          <a:p>
            <a:endParaRPr lang="en-GB" sz="2000" dirty="0"/>
          </a:p>
          <a:p>
            <a:r>
              <a:rPr lang="en-GB" sz="2000" dirty="0"/>
              <a:t>The valley is especially well-known for its cultivation of date palms. 16 varieties of date are grown in the valley. The date palm industry in Morocco generates US$207 million (2019).</a:t>
            </a:r>
          </a:p>
          <a:p>
            <a:endParaRPr lang="en-GB" sz="2000" dirty="0"/>
          </a:p>
          <a:p>
            <a:r>
              <a:rPr lang="en-GB" sz="2000" dirty="0"/>
              <a:t>Other crops include vegetables, fruit and cereals, often grown on small farms. </a:t>
            </a:r>
          </a:p>
          <a:p>
            <a:endParaRPr lang="en-GB" sz="2000" dirty="0"/>
          </a:p>
          <a:p>
            <a:r>
              <a:rPr lang="en-GB" sz="2000" dirty="0"/>
              <a:t>Traditionally, land has been terraced by hand to create a series of flat fields fed by irrigation canals locally called </a:t>
            </a:r>
            <a:r>
              <a:rPr lang="en-GB" sz="2000" i="1" dirty="0" err="1"/>
              <a:t>seguias</a:t>
            </a:r>
            <a:r>
              <a:rPr lang="en-GB" sz="2000" dirty="0"/>
              <a:t>. </a:t>
            </a:r>
          </a:p>
        </p:txBody>
      </p:sp>
      <p:pic>
        <p:nvPicPr>
          <p:cNvPr id="3074" name="Picture 2" descr="Draa Valley Morocco | Gafsa, Morocco, Day t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3" y="1885949"/>
            <a:ext cx="6444345" cy="36249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7659" y="5848741"/>
            <a:ext cx="5420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https://www.pinterest.com/pin/571605377688921475/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4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Tourism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1030" y="1374470"/>
            <a:ext cx="5357240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In 2019, over 13 million tourists visited Morocco. The tourism industry employs 750,000 people and represents about 7% of the country’s GDP (about US$9 billion).</a:t>
            </a:r>
          </a:p>
          <a:p>
            <a:endParaRPr lang="en-GB" sz="2000" dirty="0"/>
          </a:p>
          <a:p>
            <a:r>
              <a:rPr lang="en-GB" sz="2000" dirty="0"/>
              <a:t>Whilst most tourism is focused on the northern cities, increasing numbers choose to travel to the High Atlas and the Sahara Desert.</a:t>
            </a:r>
          </a:p>
          <a:p>
            <a:endParaRPr lang="en-GB" sz="2000" dirty="0"/>
          </a:p>
          <a:p>
            <a:r>
              <a:rPr lang="en-GB" sz="2000" dirty="0"/>
              <a:t>The </a:t>
            </a:r>
            <a:r>
              <a:rPr lang="en-GB" sz="2000" dirty="0" err="1"/>
              <a:t>Draa</a:t>
            </a:r>
            <a:r>
              <a:rPr lang="en-GB" sz="2000" dirty="0"/>
              <a:t> valley offers many attractions to tourists, including the favourable climate, rich Berber cultural heritage, historic </a:t>
            </a:r>
            <a:r>
              <a:rPr lang="en-GB" sz="2000" dirty="0" err="1"/>
              <a:t>kasbahs</a:t>
            </a:r>
            <a:r>
              <a:rPr lang="en-GB" sz="2000" dirty="0"/>
              <a:t> (fortresses), spectacular desert and mountain landscapes and opportunities for adventure tourism.</a:t>
            </a:r>
          </a:p>
        </p:txBody>
      </p:sp>
      <p:pic>
        <p:nvPicPr>
          <p:cNvPr id="4" name="Picture 3" descr="A group of people riding horses&#10;&#10;Description automatically generated with low confidence">
            <a:extLst>
              <a:ext uri="{FF2B5EF4-FFF2-40B4-BE49-F238E27FC236}">
                <a16:creationId xmlns:a16="http://schemas.microsoft.com/office/drawing/2014/main" id="{3B16CDB8-B19E-B24E-A0DD-0F62EE718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5" y="1482198"/>
            <a:ext cx="6215982" cy="40651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505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Film making at </a:t>
            </a:r>
            <a:r>
              <a:rPr lang="en-GB" dirty="0" err="1"/>
              <a:t>Ouarzazate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59683" y="6394756"/>
            <a:ext cx="5242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Source:  </a:t>
            </a:r>
            <a:r>
              <a:rPr lang="en-GB" sz="1200" dirty="0">
                <a:hlinkClick r:id="rId2"/>
              </a:rPr>
              <a:t>https://www.ft.com/content/8222b7e8-5c25-11e7-b553-e2df1b0c3220</a:t>
            </a:r>
            <a:r>
              <a:rPr lang="en-GB" sz="1200" dirty="0"/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1030" y="1865796"/>
            <a:ext cx="5357240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 err="1"/>
              <a:t>Ouarzazate</a:t>
            </a:r>
            <a:r>
              <a:rPr lang="en-GB" sz="2000" dirty="0"/>
              <a:t> is the centre of a thriving film industry. Films shot in the area include Lawrence of Arabia (1962), The Living Daylights (1987), Gladiator (2000) and scenes in Game of Thrones.</a:t>
            </a:r>
          </a:p>
          <a:p>
            <a:endParaRPr lang="en-GB" sz="2000" dirty="0"/>
          </a:p>
          <a:p>
            <a:r>
              <a:rPr lang="en-GB" sz="2000" dirty="0"/>
              <a:t>The area offers an ideal climate (good light and guaranteed sunshine), spectacular desert landscapes, historic buildings, a stable government and highly qualified technicians.</a:t>
            </a:r>
          </a:p>
          <a:p>
            <a:endParaRPr lang="en-GB" sz="2000" dirty="0"/>
          </a:p>
          <a:p>
            <a:r>
              <a:rPr lang="en-GB" sz="2000" dirty="0"/>
              <a:t>The Atlas Studios, the largest (by area) film studio in the world, is locate a few miles outside </a:t>
            </a:r>
            <a:r>
              <a:rPr lang="en-GB" sz="2000" dirty="0" err="1"/>
              <a:t>Ouarzazate</a:t>
            </a:r>
            <a:r>
              <a:rPr lang="en-GB" sz="2000" dirty="0"/>
              <a:t>.</a:t>
            </a:r>
          </a:p>
        </p:txBody>
      </p:sp>
      <p:pic>
        <p:nvPicPr>
          <p:cNvPr id="5122" name="Picture 2" descr="On the map: Atlas Studios has hosted shooting for productions such as Gladiator (below) and Game of Thr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3" y="2131949"/>
            <a:ext cx="6326867" cy="35611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57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 - water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1030" y="1546730"/>
            <a:ext cx="5357240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Constructed in 1971, the El Mansour </a:t>
            </a:r>
            <a:r>
              <a:rPr lang="en-GB" sz="2000" dirty="0" err="1"/>
              <a:t>Eddahbi</a:t>
            </a:r>
            <a:r>
              <a:rPr lang="en-GB" sz="2000" dirty="0"/>
              <a:t> Dam to the east of </a:t>
            </a:r>
            <a:r>
              <a:rPr lang="en-GB" sz="2000" dirty="0" err="1"/>
              <a:t>Ouarzazate</a:t>
            </a:r>
            <a:r>
              <a:rPr lang="en-GB" sz="2000" dirty="0"/>
              <a:t> regulates the flow of the </a:t>
            </a:r>
            <a:r>
              <a:rPr lang="en-GB" sz="2000" dirty="0" err="1"/>
              <a:t>Draa</a:t>
            </a:r>
            <a:r>
              <a:rPr lang="en-GB" sz="2000" dirty="0"/>
              <a:t> river. </a:t>
            </a:r>
          </a:p>
          <a:p>
            <a:endParaRPr lang="en-GB" sz="2000" dirty="0"/>
          </a:p>
          <a:p>
            <a:r>
              <a:rPr lang="en-GB" sz="2000" dirty="0"/>
              <a:t>Capable of holding back 500 million cubic metres of water (equivalent to 2.5 billion domestic bathtubs), the dam helps to guarantee year-round water for domestic use and irrigation.</a:t>
            </a:r>
          </a:p>
          <a:p>
            <a:endParaRPr lang="en-GB" sz="2000" dirty="0"/>
          </a:p>
          <a:p>
            <a:r>
              <a:rPr lang="en-GB" sz="2000" dirty="0"/>
              <a:t>The construction of the reservoir involved flooding 1,000 acres of farmland and the relocation of 8,000 people. Since its construction, silting has reduced the reservoir’s capacity by 50%. Reduced flow downstream has affected poorer small farms. </a:t>
            </a:r>
          </a:p>
        </p:txBody>
      </p:sp>
      <p:pic>
        <p:nvPicPr>
          <p:cNvPr id="4" name="Picture 3" descr="A body of water with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C1567BEF-4E34-7D49-AB36-E3CCC6B60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8" y="1546729"/>
            <a:ext cx="5805348" cy="37836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7118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 -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16849" y="696628"/>
            <a:ext cx="5357240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The Noor Power Plant near </a:t>
            </a:r>
            <a:r>
              <a:rPr lang="en-GB" sz="2000" dirty="0" err="1"/>
              <a:t>Ouarzazate</a:t>
            </a:r>
            <a:r>
              <a:rPr lang="en-GB" sz="2000" dirty="0"/>
              <a:t> is the world’s largest solar power plant. In total, the solar farm occupies 2,500 hectares.</a:t>
            </a:r>
          </a:p>
          <a:p>
            <a:endParaRPr lang="en-GB" sz="2000" dirty="0"/>
          </a:p>
          <a:p>
            <a:r>
              <a:rPr lang="en-GB" sz="2000" dirty="0"/>
              <a:t>The location is ideal for a solar power plant. The area has the highest hours of sunshine in the world and its flat and expansive landscape is perfect for construction. </a:t>
            </a:r>
          </a:p>
          <a:p>
            <a:endParaRPr lang="en-GB" sz="2000" dirty="0"/>
          </a:p>
          <a:p>
            <a:r>
              <a:rPr lang="en-GB" sz="2000" dirty="0"/>
              <a:t>Commissioned in 2016, delivery of electricity to the national grid began in 2018. The power plant will supply a significant amount of clean energy, reducing Morocco’s greenhouse gas emissions. Energy can also be exported to Algeria, Tunisia, Libya and Egypt.</a:t>
            </a:r>
          </a:p>
          <a:p>
            <a:endParaRPr lang="en-GB" sz="2000" dirty="0"/>
          </a:p>
          <a:p>
            <a:r>
              <a:rPr lang="en-GB" sz="2000" dirty="0"/>
              <a:t>The total cost of the project is about US$2.5 billion.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3" y="2241300"/>
            <a:ext cx="6219591" cy="2542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269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of development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683" y="6394756"/>
            <a:ext cx="4908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Source:  </a:t>
            </a:r>
            <a:r>
              <a:rPr lang="en-GB" sz="1200" dirty="0">
                <a:hlinkClick r:id="rId2"/>
              </a:rPr>
              <a:t>http://paulinelerolland.com/ux-portfolio/desertification-morocco/</a:t>
            </a:r>
            <a:r>
              <a:rPr lang="en-GB" sz="1200" dirty="0"/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13880" y="1436453"/>
            <a:ext cx="5357240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The </a:t>
            </a:r>
            <a:r>
              <a:rPr lang="en-GB" sz="2000" dirty="0" err="1"/>
              <a:t>Draa</a:t>
            </a:r>
            <a:r>
              <a:rPr lang="en-GB" sz="2000" dirty="0"/>
              <a:t> valley is experiencing several environmental issues, such as water shortages, </a:t>
            </a:r>
            <a:r>
              <a:rPr lang="en-GB" sz="2000" dirty="0" err="1"/>
              <a:t>salinisation</a:t>
            </a:r>
            <a:r>
              <a:rPr lang="en-GB" sz="2000" dirty="0"/>
              <a:t>, desertification and drought.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Precipitation has declined in the High Atlas with less snow in the winter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Water demand for commercial irrigation and tourism has increased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Population has grown particularly in towns such as </a:t>
            </a:r>
            <a:r>
              <a:rPr lang="en-GB" sz="2000" dirty="0" err="1"/>
              <a:t>Ouarzazate</a:t>
            </a:r>
            <a:r>
              <a:rPr lang="en-GB" sz="2000" dirty="0"/>
              <a:t>, increasing water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Poor irrigation techniques have resulted in </a:t>
            </a:r>
            <a:r>
              <a:rPr lang="en-GB" sz="2000" dirty="0" err="1"/>
              <a:t>salinisation</a:t>
            </a:r>
            <a:r>
              <a:rPr lang="en-GB" sz="2000" dirty="0"/>
              <a:t>, where evaporation forms a hard and infertile salty crust on the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Reduced outflow from the El Mansour </a:t>
            </a:r>
            <a:r>
              <a:rPr lang="en-GB" sz="2000" dirty="0" err="1"/>
              <a:t>Eddahbi</a:t>
            </a:r>
            <a:r>
              <a:rPr lang="en-GB" sz="2000" dirty="0"/>
              <a:t> Dam has contributed to water shortages downstream.</a:t>
            </a:r>
          </a:p>
        </p:txBody>
      </p:sp>
      <p:pic>
        <p:nvPicPr>
          <p:cNvPr id="7170" name="Picture 2" descr="Politics of Desertification in Southern Morocco: the disappearing oasis of  M'hamid El Ghizlane - Portfol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06" y="1747157"/>
            <a:ext cx="5860466" cy="43953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903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839</Words>
  <Application>Microsoft Macintosh PowerPoint</Application>
  <PresentationFormat>Widescreen</PresentationFormat>
  <Paragraphs>71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Next</vt:lpstr>
      <vt:lpstr>Calibri</vt:lpstr>
      <vt:lpstr>Calibri Light</vt:lpstr>
      <vt:lpstr>Office Theme</vt:lpstr>
      <vt:lpstr>Opportunities and challenges for development</vt:lpstr>
      <vt:lpstr>Where is the Draa valley?</vt:lpstr>
      <vt:lpstr>Draa valley, Ait Hamou ou Saïd Kasbah</vt:lpstr>
      <vt:lpstr>Agriculture</vt:lpstr>
      <vt:lpstr>Tourism</vt:lpstr>
      <vt:lpstr>Film making at Ouarzazate</vt:lpstr>
      <vt:lpstr>Resources - water</vt:lpstr>
      <vt:lpstr>Resources - energy</vt:lpstr>
      <vt:lpstr>Challenges of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McHugo</dc:creator>
  <cp:lastModifiedBy>new media</cp:lastModifiedBy>
  <cp:revision>68</cp:revision>
  <dcterms:created xsi:type="dcterms:W3CDTF">2020-10-27T15:27:07Z</dcterms:created>
  <dcterms:modified xsi:type="dcterms:W3CDTF">2021-02-08T14:02:26Z</dcterms:modified>
</cp:coreProperties>
</file>