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1" r:id="rId6"/>
    <p:sldId id="260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E56F-0BA7-4F27-BC64-29900221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A97F4-F002-4BB8-8035-D3D127A70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AF5A-1FF1-4EA5-9DAB-654DB10F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22578-CD24-46E5-87EE-BE77D8FB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BCD2-2855-4EF7-860D-D075D60F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34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960F-AE0D-46E6-AD7E-99030C42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01A21-B8A7-4833-BCF8-EC03B2BF2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BA1A2-79C8-4860-833F-2770042B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519BA-5FE9-44BF-9C62-BDB7FBF0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7E7E-3F1E-4AAA-AA5A-32336A37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6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54C3C-8DC0-4A3C-973E-E35F7E56E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2A339-EDAF-4490-89F2-37BA96B33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9AA60-967C-446D-B075-AC94E7A0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04D8-3D96-4810-AF78-E3B5F85B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D8CCB-0C01-45AD-97D4-89A50DEC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7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55D5-D3D3-4FD8-85B2-F3A03FE6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C50C-5832-4A5F-8A78-4D26CB14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854FE-07FB-441D-A928-C620D1BD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B0CE-6817-4C26-880D-02E81276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A43A-AFF4-4FA4-A414-B9119CF1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9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F62F-79EF-42D9-A2CB-362F9A78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3F1A7-8B6B-44F4-B43A-CC289E40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181A-21D7-4F6C-89CF-F2B14DFB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D9E7E-D0F2-41D0-AB5B-722796E2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2BC37-57A6-4ADD-A7BB-EFBCEAE1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6C70-E804-42AC-9D33-F017DF08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816EA-C4F5-4630-BC39-7BE3D7D28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D8208-4AB5-4A2A-AB5F-C7BD0E8E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8F913-8C2C-4033-91EE-F6EE9169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D99DF-14C9-4520-A560-268E0139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13508-065A-4BE7-A0E0-1C37C10C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9EC3A-AFFD-4D6A-BED0-8446CA9B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7C549-BB83-4E66-B4D9-9C2584D3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8692-D982-4585-BE8B-8739029D8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DD736-5E35-4E0E-AB4A-16F1A4F17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8310E-9CDA-4B17-8CFC-BA5DD8A47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38845-9387-4E6A-AEB2-80B87FB5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902DB-C60C-42D4-873D-ECA576CE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F6245-7BA4-43D3-B6FE-78F9CABC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5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239E-BDEB-4382-B644-2A4A25D6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F3F5A-1227-45E3-9128-9A8745BF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769C1-5063-4A4A-807F-A5BE0A67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300A8-0059-4E44-A810-DE162E22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91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15BBC-238E-4085-8EA6-F6F11042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45437-066F-4D3B-8324-5E364584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9E99B-91DB-4C51-A41B-F59D0F30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7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2FE-2799-469C-9CBE-4E49AF00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12F7-95FD-4476-BA96-712342CB9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CBCEA-D844-4439-8EDA-F7828CAA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331CC-DE69-4DC0-BE3C-05F1069A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65DBC-E24D-438B-89C9-1C8EF9C0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F4317-876B-4490-A920-9FB1159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82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A9A5-0AF8-4FA8-AAB1-F16EF8BB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843CB-9971-41A8-92A5-B9F229B57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4F6F7-05BD-4667-AF22-B46CAA781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F0272-953A-4135-B3AC-A30D36CB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A9651-FB3D-4047-A2CC-A7CEF339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03CF1-8814-41F2-884C-DF32F4B8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91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CE2FF-04E1-468B-A69D-8E5B3E75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4A08C-6A5D-4BE3-AADC-BA3331E77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AE575-DFEC-4D64-AE1D-5D42EC32B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98A4C-0972-4D4B-B087-7CE520B8B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975E9-9A62-4B63-9734-5F33C319C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discover.ltd.uk/hom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discover.ltd.uk" TargetMode="External"/><Relationship Id="rId4" Type="http://schemas.openxmlformats.org/officeDocument/2006/relationships/hyperlink" Target="http://www.discover-morocco-onlin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.pinterest.com/pin/281686151682043139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Spatial-distribution-of-average-annual-rainfall-1961-1990-in-northern-Morocco_fig1_32469564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19-01-sahara-swung-lush-conditions-years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tessorimuddle.org/2011/04/21/global-atmospheric-circulation-and-biome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218676746/unit-3-contested-planet-a1-global-atmospheric-circulation-diagra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4483-BD31-FA48-A391-AD4284D2B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Hot Deserts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15EF7-A145-4743-8A1C-D4C46D4A9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 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D2A19-1D06-0F43-8FB8-BB2CAE65A81F}"/>
              </a:ext>
            </a:extLst>
          </p:cNvPr>
          <p:cNvSpPr/>
          <p:nvPr/>
        </p:nvSpPr>
        <p:spPr>
          <a:xfrm>
            <a:off x="48000" y="0"/>
            <a:ext cx="360000" cy="6858000"/>
          </a:xfrm>
          <a:prstGeom prst="rect">
            <a:avLst/>
          </a:prstGeom>
          <a:solidFill>
            <a:srgbClr val="727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 descr="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DB4741F-DC8E-074D-91A5-545EA03C8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000" y="5764800"/>
            <a:ext cx="1680000" cy="975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74C08F-82B9-CB43-AD30-DEAAD69976D6}"/>
              </a:ext>
            </a:extLst>
          </p:cNvPr>
          <p:cNvSpPr/>
          <p:nvPr/>
        </p:nvSpPr>
        <p:spPr>
          <a:xfrm>
            <a:off x="0" y="0"/>
            <a:ext cx="48000" cy="6858000"/>
          </a:xfrm>
          <a:prstGeom prst="rect">
            <a:avLst/>
          </a:prstGeom>
          <a:solidFill>
            <a:srgbClr val="EBB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98508-5DD4-7F40-96C3-F9B497230000}"/>
              </a:ext>
            </a:extLst>
          </p:cNvPr>
          <p:cNvSpPr/>
          <p:nvPr/>
        </p:nvSpPr>
        <p:spPr>
          <a:xfrm>
            <a:off x="408000" y="0"/>
            <a:ext cx="52800" cy="6858000"/>
          </a:xfrm>
          <a:prstGeom prst="rect">
            <a:avLst/>
          </a:prstGeom>
          <a:solidFill>
            <a:srgbClr val="001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628CD-F2FC-4440-AEF2-5894160D45CB}"/>
              </a:ext>
            </a:extLst>
          </p:cNvPr>
          <p:cNvSpPr/>
          <p:nvPr/>
        </p:nvSpPr>
        <p:spPr>
          <a:xfrm>
            <a:off x="4566734" y="6607540"/>
            <a:ext cx="362780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</a:rPr>
              <a:t>+44 (0)1883 744392 </a:t>
            </a:r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  <a:hlinkClick r:id="rId4"/>
              </a:rPr>
              <a:t>www.discover-morocco-online.com</a:t>
            </a:r>
            <a:endParaRPr lang="en-US" sz="1200" dirty="0">
              <a:solidFill>
                <a:srgbClr val="001D3F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17436-5E1A-3341-9F45-E6AD8F33319F}"/>
              </a:ext>
            </a:extLst>
          </p:cNvPr>
          <p:cNvSpPr/>
          <p:nvPr/>
        </p:nvSpPr>
        <p:spPr>
          <a:xfrm>
            <a:off x="8625316" y="6579633"/>
            <a:ext cx="1374992" cy="2051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333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info@</a:t>
            </a:r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discover</a:t>
            </a:r>
            <a:r>
              <a:rPr lang="en-GB" sz="1333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.ltd.uk</a:t>
            </a:r>
            <a:endParaRPr lang="en-US" sz="1333" dirty="0">
              <a:solidFill>
                <a:srgbClr val="001D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9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Morocco’s hot deserts?</a:t>
            </a:r>
          </a:p>
        </p:txBody>
      </p:sp>
      <p:pic>
        <p:nvPicPr>
          <p:cNvPr id="1026" name="Picture 2" descr="Pin on Ge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92" y="1592835"/>
            <a:ext cx="5584820" cy="46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World Bank Docu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World Bank Docum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0" descr="World Bank Docume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199940" y="2664738"/>
            <a:ext cx="4760919" cy="2554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The Atlas Mountains form the central </a:t>
            </a:r>
          </a:p>
          <a:p>
            <a:r>
              <a:rPr lang="en-GB" sz="2000" dirty="0"/>
              <a:t>spine of Morocco, running roughly NE-SW</a:t>
            </a:r>
          </a:p>
          <a:p>
            <a:endParaRPr lang="en-GB" sz="2000" dirty="0"/>
          </a:p>
          <a:p>
            <a:r>
              <a:rPr lang="en-GB" sz="2000" dirty="0"/>
              <a:t>Mount Toubkal (4,167m) is the highest peak</a:t>
            </a:r>
          </a:p>
          <a:p>
            <a:r>
              <a:rPr lang="en-GB" sz="2000" dirty="0"/>
              <a:t>in the Atlas Mountains</a:t>
            </a:r>
          </a:p>
          <a:p>
            <a:endParaRPr lang="en-GB" sz="2000" dirty="0"/>
          </a:p>
          <a:p>
            <a:r>
              <a:rPr lang="en-GB" sz="2000" dirty="0"/>
              <a:t>To the south of the Atlas Mountains is the </a:t>
            </a:r>
          </a:p>
          <a:p>
            <a:r>
              <a:rPr lang="en-GB" sz="2000" dirty="0"/>
              <a:t>northern edge of the Sahara Desert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0100" y="6394788"/>
            <a:ext cx="516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https://in.pinterest.com/pin/281686151682043139/</a:t>
            </a:r>
            <a:r>
              <a:rPr lang="en-GB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4938" y="5065394"/>
            <a:ext cx="122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Sahara Desert</a:t>
            </a:r>
          </a:p>
        </p:txBody>
      </p:sp>
    </p:spTree>
    <p:extLst>
      <p:ext uri="{BB962C8B-B14F-4D97-AF65-F5344CB8AC3E}">
        <p14:creationId xmlns:p14="http://schemas.microsoft.com/office/powerpoint/2010/main" val="76104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Morocco: rainfall patterns</a:t>
            </a:r>
          </a:p>
        </p:txBody>
      </p:sp>
      <p:pic>
        <p:nvPicPr>
          <p:cNvPr id="4" name="Picture 12" descr="Spatial distribution of average annual rainfall (1961-1990) in northern... 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7" y="1686998"/>
            <a:ext cx="6968885" cy="42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6195" y="6035870"/>
            <a:ext cx="10903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https://www.researchgate.net/figure/Spatial-distribution-of-average-annual-rainfall-1961-1990-in-northern-Morocco_fig1_324695640</a:t>
            </a:r>
            <a:r>
              <a:rPr lang="en-GB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2825" y="5394192"/>
            <a:ext cx="151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Sahara Desert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6780" y="1692749"/>
            <a:ext cx="4897816" cy="44012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A </a:t>
            </a:r>
            <a:r>
              <a:rPr lang="en-GB" sz="2000" b="1" dirty="0"/>
              <a:t>desert</a:t>
            </a:r>
            <a:r>
              <a:rPr lang="en-GB" sz="2000" dirty="0"/>
              <a:t> is commonly defined as having less</a:t>
            </a:r>
          </a:p>
          <a:p>
            <a:r>
              <a:rPr lang="en-GB" sz="2000" dirty="0"/>
              <a:t>than 250mm annual rainfall</a:t>
            </a:r>
          </a:p>
          <a:p>
            <a:endParaRPr lang="en-GB" sz="2000" dirty="0"/>
          </a:p>
          <a:p>
            <a:r>
              <a:rPr lang="en-GB" sz="2000" dirty="0"/>
              <a:t>In Morocco, the most extensive true desert is</a:t>
            </a:r>
          </a:p>
          <a:p>
            <a:r>
              <a:rPr lang="en-GB" sz="2000" dirty="0"/>
              <a:t>the Sahara Desert in the far south. Here, the</a:t>
            </a:r>
          </a:p>
          <a:p>
            <a:r>
              <a:rPr lang="en-GB" sz="2000" dirty="0"/>
              <a:t>annual rainfall is less than 100mm.</a:t>
            </a:r>
          </a:p>
          <a:p>
            <a:endParaRPr lang="en-GB" sz="2000" dirty="0"/>
          </a:p>
          <a:p>
            <a:r>
              <a:rPr lang="en-GB" sz="2000" dirty="0"/>
              <a:t>Elsewhere there are many semi-arid deserts</a:t>
            </a:r>
          </a:p>
          <a:p>
            <a:r>
              <a:rPr lang="en-GB" sz="2000" dirty="0"/>
              <a:t>where conditions are less extreme, </a:t>
            </a:r>
          </a:p>
          <a:p>
            <a:r>
              <a:rPr lang="en-GB" sz="2000" dirty="0"/>
              <a:t>experiencing 100-300mm annual rainfall</a:t>
            </a:r>
          </a:p>
          <a:p>
            <a:endParaRPr lang="en-GB" sz="2000" dirty="0"/>
          </a:p>
          <a:p>
            <a:r>
              <a:rPr lang="en-GB" sz="2000" dirty="0"/>
              <a:t>Rainfall is highest in the north of Morocco </a:t>
            </a:r>
          </a:p>
          <a:p>
            <a:r>
              <a:rPr lang="en-GB" sz="2000" dirty="0"/>
              <a:t>and over the High Atlas Mountains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4662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Morocco’s deserts like?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8780" y="2769582"/>
            <a:ext cx="4658519" cy="2554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In Morocco, many areas of desert are bare </a:t>
            </a:r>
          </a:p>
          <a:p>
            <a:r>
              <a:rPr lang="en-GB" sz="2000" dirty="0"/>
              <a:t>and rocky</a:t>
            </a:r>
          </a:p>
          <a:p>
            <a:endParaRPr lang="en-GB" sz="2000" dirty="0"/>
          </a:p>
          <a:p>
            <a:r>
              <a:rPr lang="en-GB" sz="2000" dirty="0"/>
              <a:t>This type of desert is known as </a:t>
            </a:r>
            <a:r>
              <a:rPr lang="en-GB" sz="2000" b="1" dirty="0"/>
              <a:t>hamada</a:t>
            </a:r>
          </a:p>
          <a:p>
            <a:endParaRPr lang="en-GB" sz="2000" dirty="0"/>
          </a:p>
          <a:p>
            <a:r>
              <a:rPr lang="en-GB" sz="2000" dirty="0"/>
              <a:t>Notice the sharp, angular rock fragments. </a:t>
            </a:r>
          </a:p>
          <a:p>
            <a:r>
              <a:rPr lang="en-GB" sz="2000" dirty="0"/>
              <a:t>They are called </a:t>
            </a:r>
            <a:r>
              <a:rPr lang="en-GB" sz="2000" b="1" dirty="0" err="1"/>
              <a:t>ventifacts</a:t>
            </a:r>
            <a:r>
              <a:rPr lang="en-GB" sz="2000" dirty="0"/>
              <a:t> and are formed</a:t>
            </a:r>
          </a:p>
          <a:p>
            <a:r>
              <a:rPr lang="en-GB" sz="2000" dirty="0"/>
              <a:t>by wind erosion.</a:t>
            </a:r>
          </a:p>
        </p:txBody>
      </p:sp>
      <p:pic>
        <p:nvPicPr>
          <p:cNvPr id="6" name="Picture 5" descr="A picture containing outdoor, sky, nature, mountain&#10;&#10;Description automatically generated">
            <a:extLst>
              <a:ext uri="{FF2B5EF4-FFF2-40B4-BE49-F238E27FC236}">
                <a16:creationId xmlns:a16="http://schemas.microsoft.com/office/drawing/2014/main" id="{55E8A6D7-769A-A248-ABD5-8B10D38E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1" y="1816607"/>
            <a:ext cx="6333314" cy="42222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008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Camel train in the Sahara Desert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9206" r="5668" b="11316"/>
          <a:stretch/>
        </p:blipFill>
        <p:spPr bwMode="auto">
          <a:xfrm>
            <a:off x="244557" y="1931883"/>
            <a:ext cx="6764427" cy="3800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0456" y="2708700"/>
            <a:ext cx="5151154" cy="28623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In the Moroccan Sahara, there are some</a:t>
            </a:r>
          </a:p>
          <a:p>
            <a:r>
              <a:rPr lang="en-GB" sz="2000" dirty="0"/>
              <a:t>magnificent sandy deserts, called </a:t>
            </a:r>
            <a:r>
              <a:rPr lang="en-GB" sz="2000" b="1" dirty="0"/>
              <a:t>ergs</a:t>
            </a:r>
          </a:p>
          <a:p>
            <a:endParaRPr lang="en-GB" sz="2000" dirty="0"/>
          </a:p>
          <a:p>
            <a:r>
              <a:rPr lang="en-GB" sz="2000" dirty="0"/>
              <a:t>These large ‘sand seas’ of dunes have been</a:t>
            </a:r>
          </a:p>
          <a:p>
            <a:r>
              <a:rPr lang="en-GB" sz="2000" dirty="0"/>
              <a:t>formed over thousands of years by wind-blown </a:t>
            </a:r>
          </a:p>
          <a:p>
            <a:r>
              <a:rPr lang="en-GB" sz="2000" dirty="0"/>
              <a:t>sand</a:t>
            </a:r>
          </a:p>
          <a:p>
            <a:endParaRPr lang="en-GB" sz="2000" dirty="0"/>
          </a:p>
          <a:p>
            <a:r>
              <a:rPr lang="en-GB" sz="2000" dirty="0"/>
              <a:t>In Morocco, sand dunes are very popular </a:t>
            </a:r>
          </a:p>
          <a:p>
            <a:r>
              <a:rPr lang="en-GB" sz="2000" dirty="0"/>
              <a:t>destinations for tourists</a:t>
            </a:r>
          </a:p>
        </p:txBody>
      </p:sp>
    </p:spTree>
    <p:extLst>
      <p:ext uri="{BB962C8B-B14F-4D97-AF65-F5344CB8AC3E}">
        <p14:creationId xmlns:p14="http://schemas.microsoft.com/office/powerpoint/2010/main" val="754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Semi-arid desert near Ait </a:t>
            </a:r>
            <a:r>
              <a:rPr lang="en-GB" dirty="0" err="1"/>
              <a:t>Benhaddou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9523" r="6044" b="12658"/>
          <a:stretch/>
        </p:blipFill>
        <p:spPr bwMode="auto">
          <a:xfrm>
            <a:off x="238206" y="1947763"/>
            <a:ext cx="7107730" cy="3964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3921" y="2498804"/>
            <a:ext cx="468235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In this semi-arid landscape, the presence of </a:t>
            </a:r>
          </a:p>
          <a:p>
            <a:r>
              <a:rPr lang="en-GB" sz="2000" dirty="0"/>
              <a:t>water (</a:t>
            </a:r>
            <a:r>
              <a:rPr lang="en-GB" sz="2000" dirty="0" err="1"/>
              <a:t>Ounila</a:t>
            </a:r>
            <a:r>
              <a:rPr lang="en-GB" sz="2000" dirty="0"/>
              <a:t> River) creates an oasis</a:t>
            </a:r>
          </a:p>
          <a:p>
            <a:endParaRPr lang="en-GB" sz="2000" dirty="0"/>
          </a:p>
          <a:p>
            <a:r>
              <a:rPr lang="en-GB" sz="2000" dirty="0"/>
              <a:t>Here, there is a garden of fruit trees </a:t>
            </a:r>
          </a:p>
          <a:p>
            <a:r>
              <a:rPr lang="en-GB" sz="2000" dirty="0"/>
              <a:t>(apples, almonds and dates) and crops</a:t>
            </a:r>
          </a:p>
          <a:p>
            <a:endParaRPr lang="en-GB" sz="2000" dirty="0"/>
          </a:p>
          <a:p>
            <a:r>
              <a:rPr lang="en-GB" sz="2000" dirty="0"/>
              <a:t>The building with the towers is </a:t>
            </a:r>
            <a:r>
              <a:rPr lang="en-GB" sz="2000" dirty="0" err="1"/>
              <a:t>Glaoui</a:t>
            </a:r>
            <a:r>
              <a:rPr lang="en-GB" sz="2000" dirty="0"/>
              <a:t> </a:t>
            </a:r>
          </a:p>
          <a:p>
            <a:r>
              <a:rPr lang="en-GB" sz="2000" dirty="0"/>
              <a:t>Kasbah, now a ruin. It lies on an ancient</a:t>
            </a:r>
          </a:p>
          <a:p>
            <a:r>
              <a:rPr lang="en-GB" sz="2000" dirty="0"/>
              <a:t>trading route to </a:t>
            </a:r>
            <a:r>
              <a:rPr lang="en-GB" sz="2000" dirty="0" err="1"/>
              <a:t>Telouet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253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was the Sahara formed?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7049" y="1550442"/>
            <a:ext cx="5311262" cy="47089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Scientists believe the origins of the Sahara</a:t>
            </a:r>
          </a:p>
          <a:p>
            <a:r>
              <a:rPr lang="en-GB" sz="2000" dirty="0"/>
              <a:t>go back about 7 million years. At this time, </a:t>
            </a:r>
          </a:p>
          <a:p>
            <a:r>
              <a:rPr lang="en-GB" sz="2000" dirty="0"/>
              <a:t>tectonic forces driving the African plate</a:t>
            </a:r>
          </a:p>
          <a:p>
            <a:r>
              <a:rPr lang="en-GB" sz="2000" dirty="0"/>
              <a:t>northwards closed off a great sea called Tethys.</a:t>
            </a:r>
          </a:p>
          <a:p>
            <a:endParaRPr lang="en-GB" sz="2000" dirty="0"/>
          </a:p>
          <a:p>
            <a:r>
              <a:rPr lang="en-GB" sz="2000" dirty="0"/>
              <a:t>Replacing water with land (which reflects more</a:t>
            </a:r>
          </a:p>
          <a:p>
            <a:r>
              <a:rPr lang="en-GB" sz="2000" dirty="0"/>
              <a:t>sunlight), precipitation patterns were altered and</a:t>
            </a:r>
          </a:p>
          <a:p>
            <a:r>
              <a:rPr lang="en-GB" sz="2000" dirty="0"/>
              <a:t>the region became more arid (dry)</a:t>
            </a:r>
          </a:p>
          <a:p>
            <a:endParaRPr lang="en-GB" sz="2000" dirty="0"/>
          </a:p>
          <a:p>
            <a:r>
              <a:rPr lang="en-GB" sz="2000" dirty="0"/>
              <a:t>Since then, periodic ‘wobbles’ in the Earth’s tilt</a:t>
            </a:r>
          </a:p>
          <a:p>
            <a:r>
              <a:rPr lang="en-GB" sz="2000" dirty="0"/>
              <a:t>have resulted in alternating wet and dry periods</a:t>
            </a:r>
          </a:p>
          <a:p>
            <a:endParaRPr lang="en-GB" sz="2000" dirty="0"/>
          </a:p>
          <a:p>
            <a:r>
              <a:rPr lang="en-GB" sz="2000" dirty="0"/>
              <a:t>Between 11,000-5,000 years ago, the Sahara</a:t>
            </a:r>
          </a:p>
          <a:p>
            <a:r>
              <a:rPr lang="en-GB" sz="2000" dirty="0"/>
              <a:t>was more humid, with forests, lakes and vast</a:t>
            </a:r>
          </a:p>
          <a:p>
            <a:r>
              <a:rPr lang="en-GB" sz="2000" dirty="0"/>
              <a:t>areas of grassland.</a:t>
            </a:r>
          </a:p>
        </p:txBody>
      </p:sp>
      <p:sp>
        <p:nvSpPr>
          <p:cNvPr id="3" name="AutoShape 2" descr="Seen via satellite, the Sahara in North Africa covers an area nearly as large as China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Study shows the Sahara swung between lush and desert conditions every  20,000 years, in sync w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3" y="1778740"/>
            <a:ext cx="6378575" cy="4252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575" y="6406545"/>
            <a:ext cx="7321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https://phys.org/news/2019-01-sahara-swung-lush-conditions-years.html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626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the Sahara so dry today?</a:t>
            </a:r>
          </a:p>
        </p:txBody>
      </p:sp>
      <p:pic>
        <p:nvPicPr>
          <p:cNvPr id="3076" name="Picture 4" descr="Global Atmospheric Circulation and Biomes – Montessori Mud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" y="1571374"/>
            <a:ext cx="8902701" cy="44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823" y="6296024"/>
            <a:ext cx="9135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https://montessorimuddle.org/2011/04/21/global-atmospheric-circulation-and-biomes/</a:t>
            </a:r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01125" y="1939808"/>
            <a:ext cx="31218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Sahara is the largest hot </a:t>
            </a:r>
          </a:p>
          <a:p>
            <a:r>
              <a:rPr lang="en-GB" dirty="0"/>
              <a:t>desert in the world covering </a:t>
            </a:r>
          </a:p>
          <a:p>
            <a:r>
              <a:rPr lang="en-GB" dirty="0"/>
              <a:t>an area of 9.2 million </a:t>
            </a:r>
            <a:r>
              <a:rPr lang="en-GB" dirty="0">
                <a:solidFill>
                  <a:srgbClr val="202124"/>
                </a:solidFill>
              </a:rPr>
              <a:t>km²</a:t>
            </a:r>
            <a:endParaRPr lang="en-GB" dirty="0"/>
          </a:p>
          <a:p>
            <a:endParaRPr lang="en-GB" dirty="0"/>
          </a:p>
          <a:p>
            <a:r>
              <a:rPr lang="en-GB" dirty="0"/>
              <a:t>Notice that the world’s deserts</a:t>
            </a:r>
          </a:p>
          <a:p>
            <a:r>
              <a:rPr lang="en-GB" dirty="0"/>
              <a:t>are located close to the 30°</a:t>
            </a:r>
          </a:p>
          <a:p>
            <a:r>
              <a:rPr lang="en-GB" dirty="0"/>
              <a:t>line of latitude in both </a:t>
            </a:r>
          </a:p>
          <a:p>
            <a:r>
              <a:rPr lang="en-GB" dirty="0"/>
              <a:t>hemispheres</a:t>
            </a:r>
          </a:p>
          <a:p>
            <a:endParaRPr lang="en-GB" dirty="0"/>
          </a:p>
          <a:p>
            <a:r>
              <a:rPr lang="en-GB" dirty="0"/>
              <a:t>At this latitude, as part of the</a:t>
            </a:r>
          </a:p>
          <a:p>
            <a:r>
              <a:rPr lang="en-GB" b="1" dirty="0"/>
              <a:t>global atmospheric circulation</a:t>
            </a:r>
            <a:r>
              <a:rPr lang="en-GB" dirty="0"/>
              <a:t>,</a:t>
            </a:r>
          </a:p>
          <a:p>
            <a:r>
              <a:rPr lang="en-GB" dirty="0"/>
              <a:t>air descends towards the </a:t>
            </a:r>
          </a:p>
          <a:p>
            <a:r>
              <a:rPr lang="en-GB" dirty="0"/>
              <a:t>ground.</a:t>
            </a:r>
          </a:p>
        </p:txBody>
      </p:sp>
    </p:spTree>
    <p:extLst>
      <p:ext uri="{BB962C8B-B14F-4D97-AF65-F5344CB8AC3E}">
        <p14:creationId xmlns:p14="http://schemas.microsoft.com/office/powerpoint/2010/main" val="285986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the Sahara so dry today?</a:t>
            </a:r>
          </a:p>
        </p:txBody>
      </p:sp>
      <p:pic>
        <p:nvPicPr>
          <p:cNvPr id="4100" name="Picture 4" descr="Unit 3 Contested Planet: A1: Global Atmospheric Circulation Diagram | 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3" y="1568449"/>
            <a:ext cx="7623175" cy="47644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53401" y="1550034"/>
            <a:ext cx="39052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Driven by heat from the sun, the atmosphere circulates as a series of cells or cycles</a:t>
            </a:r>
          </a:p>
          <a:p>
            <a:endParaRPr lang="en-GB" dirty="0"/>
          </a:p>
          <a:p>
            <a:r>
              <a:rPr lang="en-GB" dirty="0"/>
              <a:t>Notice that the high temperature at the Equator causes air to rise. This accounts for the heavy rains and the presence of tropical rainforests.</a:t>
            </a:r>
          </a:p>
          <a:p>
            <a:endParaRPr lang="en-GB" dirty="0"/>
          </a:p>
          <a:p>
            <a:r>
              <a:rPr lang="en-GB" dirty="0"/>
              <a:t>This rising air travels north and south, cooling and eventually sinking at about 30°</a:t>
            </a:r>
          </a:p>
          <a:p>
            <a:endParaRPr lang="en-GB" dirty="0"/>
          </a:p>
          <a:p>
            <a:r>
              <a:rPr lang="en-GB" dirty="0"/>
              <a:t>It is this cool and dry descending air that explains the aridity at these latitudes and the presence of the world’s deserts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323" y="6429772"/>
            <a:ext cx="10325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https://quizlet.com/218676746/unit-3-contested-planet-a1-global-atmospheric-circulation-diagram/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648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608</Words>
  <Application>Microsoft Macintosh PowerPoint</Application>
  <PresentationFormat>Widescreen</PresentationFormat>
  <Paragraphs>101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</vt:lpstr>
      <vt:lpstr>Calibri</vt:lpstr>
      <vt:lpstr>Calibri Light</vt:lpstr>
      <vt:lpstr>Office Theme</vt:lpstr>
      <vt:lpstr>Hot Deserts</vt:lpstr>
      <vt:lpstr>Where are Morocco’s hot deserts?</vt:lpstr>
      <vt:lpstr>Morocco: rainfall patterns</vt:lpstr>
      <vt:lpstr>What are Morocco’s deserts like?</vt:lpstr>
      <vt:lpstr>Camel train in the Sahara Desert</vt:lpstr>
      <vt:lpstr>Semi-arid desert near Ait Benhaddou</vt:lpstr>
      <vt:lpstr>How was the Sahara formed?</vt:lpstr>
      <vt:lpstr>Why is the Sahara so dry today?</vt:lpstr>
      <vt:lpstr>Why is the Sahara so dry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McHugo</dc:creator>
  <cp:lastModifiedBy>new media</cp:lastModifiedBy>
  <cp:revision>31</cp:revision>
  <dcterms:created xsi:type="dcterms:W3CDTF">2020-10-27T15:27:07Z</dcterms:created>
  <dcterms:modified xsi:type="dcterms:W3CDTF">2021-02-08T14:03:06Z</dcterms:modified>
</cp:coreProperties>
</file>