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275" r:id="rId4"/>
    <p:sldId id="276" r:id="rId5"/>
    <p:sldId id="280" r:id="rId6"/>
    <p:sldId id="277" r:id="rId7"/>
    <p:sldId id="281" r:id="rId8"/>
    <p:sldId id="278" r:id="rId9"/>
    <p:sldId id="27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8" d="100"/>
          <a:sy n="128" d="100"/>
        </p:scale>
        <p:origin x="520"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BE56F-0BA7-4F27-BC64-2990022127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0A97F4-F002-4BB8-8035-D3D127A70D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ACAF5A-1FF1-4EA5-9DAB-654DB10F86B8}"/>
              </a:ext>
            </a:extLst>
          </p:cNvPr>
          <p:cNvSpPr>
            <a:spLocks noGrp="1"/>
          </p:cNvSpPr>
          <p:nvPr>
            <p:ph type="dt" sz="half" idx="10"/>
          </p:nvPr>
        </p:nvSpPr>
        <p:spPr/>
        <p:txBody>
          <a:bodyPr/>
          <a:lstStyle/>
          <a:p>
            <a:fld id="{7C70A229-081E-478B-AE5B-D96EFD51C597}" type="datetimeFigureOut">
              <a:rPr lang="en-GB" smtClean="0"/>
              <a:t>08/02/2021</a:t>
            </a:fld>
            <a:endParaRPr lang="en-GB"/>
          </a:p>
        </p:txBody>
      </p:sp>
      <p:sp>
        <p:nvSpPr>
          <p:cNvPr id="5" name="Footer Placeholder 4">
            <a:extLst>
              <a:ext uri="{FF2B5EF4-FFF2-40B4-BE49-F238E27FC236}">
                <a16:creationId xmlns:a16="http://schemas.microsoft.com/office/drawing/2014/main" id="{6C522578-CD24-46E5-87EE-BE77D8FB10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8ABCD2-2855-4EF7-860D-D075D60FAC85}"/>
              </a:ext>
            </a:extLst>
          </p:cNvPr>
          <p:cNvSpPr>
            <a:spLocks noGrp="1"/>
          </p:cNvSpPr>
          <p:nvPr>
            <p:ph type="sldNum" sz="quarter" idx="12"/>
          </p:nvPr>
        </p:nvSpPr>
        <p:spPr/>
        <p:txBody>
          <a:bodyPr/>
          <a:lstStyle/>
          <a:p>
            <a:fld id="{5EFAE9DD-63E3-444A-9E9D-97A73477D031}" type="slidenum">
              <a:rPr lang="en-GB" smtClean="0"/>
              <a:t>‹#›</a:t>
            </a:fld>
            <a:endParaRPr lang="en-GB"/>
          </a:p>
        </p:txBody>
      </p:sp>
    </p:spTree>
    <p:extLst>
      <p:ext uri="{BB962C8B-B14F-4D97-AF65-F5344CB8AC3E}">
        <p14:creationId xmlns:p14="http://schemas.microsoft.com/office/powerpoint/2010/main" val="239934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960F-AE0D-46E6-AD7E-99030C4278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601A21-B8A7-4833-BCF8-EC03B2BF28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0BA1A2-79C8-4860-833F-2770042BD3EC}"/>
              </a:ext>
            </a:extLst>
          </p:cNvPr>
          <p:cNvSpPr>
            <a:spLocks noGrp="1"/>
          </p:cNvSpPr>
          <p:nvPr>
            <p:ph type="dt" sz="half" idx="10"/>
          </p:nvPr>
        </p:nvSpPr>
        <p:spPr/>
        <p:txBody>
          <a:bodyPr/>
          <a:lstStyle/>
          <a:p>
            <a:fld id="{7C70A229-081E-478B-AE5B-D96EFD51C597}" type="datetimeFigureOut">
              <a:rPr lang="en-GB" smtClean="0"/>
              <a:t>08/02/2021</a:t>
            </a:fld>
            <a:endParaRPr lang="en-GB"/>
          </a:p>
        </p:txBody>
      </p:sp>
      <p:sp>
        <p:nvSpPr>
          <p:cNvPr id="5" name="Footer Placeholder 4">
            <a:extLst>
              <a:ext uri="{FF2B5EF4-FFF2-40B4-BE49-F238E27FC236}">
                <a16:creationId xmlns:a16="http://schemas.microsoft.com/office/drawing/2014/main" id="{733519BA-5FE9-44BF-9C62-BDB7FBF0E6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A77E7E-3F1E-4AAA-AA5A-32336A37C21A}"/>
              </a:ext>
            </a:extLst>
          </p:cNvPr>
          <p:cNvSpPr>
            <a:spLocks noGrp="1"/>
          </p:cNvSpPr>
          <p:nvPr>
            <p:ph type="sldNum" sz="quarter" idx="12"/>
          </p:nvPr>
        </p:nvSpPr>
        <p:spPr/>
        <p:txBody>
          <a:bodyPr/>
          <a:lstStyle/>
          <a:p>
            <a:fld id="{5EFAE9DD-63E3-444A-9E9D-97A73477D031}" type="slidenum">
              <a:rPr lang="en-GB" smtClean="0"/>
              <a:t>‹#›</a:t>
            </a:fld>
            <a:endParaRPr lang="en-GB"/>
          </a:p>
        </p:txBody>
      </p:sp>
    </p:spTree>
    <p:extLst>
      <p:ext uri="{BB962C8B-B14F-4D97-AF65-F5344CB8AC3E}">
        <p14:creationId xmlns:p14="http://schemas.microsoft.com/office/powerpoint/2010/main" val="280056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54C3C-8DC0-4A3C-973E-E35F7E56EE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E2A339-EDAF-4490-89F2-37BA96B33F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C9AA60-967C-446D-B075-AC94E7A06B71}"/>
              </a:ext>
            </a:extLst>
          </p:cNvPr>
          <p:cNvSpPr>
            <a:spLocks noGrp="1"/>
          </p:cNvSpPr>
          <p:nvPr>
            <p:ph type="dt" sz="half" idx="10"/>
          </p:nvPr>
        </p:nvSpPr>
        <p:spPr/>
        <p:txBody>
          <a:bodyPr/>
          <a:lstStyle/>
          <a:p>
            <a:fld id="{7C70A229-081E-478B-AE5B-D96EFD51C597}" type="datetimeFigureOut">
              <a:rPr lang="en-GB" smtClean="0"/>
              <a:t>08/02/2021</a:t>
            </a:fld>
            <a:endParaRPr lang="en-GB"/>
          </a:p>
        </p:txBody>
      </p:sp>
      <p:sp>
        <p:nvSpPr>
          <p:cNvPr id="5" name="Footer Placeholder 4">
            <a:extLst>
              <a:ext uri="{FF2B5EF4-FFF2-40B4-BE49-F238E27FC236}">
                <a16:creationId xmlns:a16="http://schemas.microsoft.com/office/drawing/2014/main" id="{98C604D8-3D96-4810-AF78-E3B5F85B64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D8CCB-0C01-45AD-97D4-89A50DEC6384}"/>
              </a:ext>
            </a:extLst>
          </p:cNvPr>
          <p:cNvSpPr>
            <a:spLocks noGrp="1"/>
          </p:cNvSpPr>
          <p:nvPr>
            <p:ph type="sldNum" sz="quarter" idx="12"/>
          </p:nvPr>
        </p:nvSpPr>
        <p:spPr/>
        <p:txBody>
          <a:bodyPr/>
          <a:lstStyle/>
          <a:p>
            <a:fld id="{5EFAE9DD-63E3-444A-9E9D-97A73477D031}" type="slidenum">
              <a:rPr lang="en-GB" smtClean="0"/>
              <a:t>‹#›</a:t>
            </a:fld>
            <a:endParaRPr lang="en-GB"/>
          </a:p>
        </p:txBody>
      </p:sp>
    </p:spTree>
    <p:extLst>
      <p:ext uri="{BB962C8B-B14F-4D97-AF65-F5344CB8AC3E}">
        <p14:creationId xmlns:p14="http://schemas.microsoft.com/office/powerpoint/2010/main" val="88767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55D5-D3D3-4FD8-85B2-F3A03FE6A9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08C50C-5832-4A5F-8A78-4D26CB147E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5854FE-07FB-441D-A928-C620D1BDDF41}"/>
              </a:ext>
            </a:extLst>
          </p:cNvPr>
          <p:cNvSpPr>
            <a:spLocks noGrp="1"/>
          </p:cNvSpPr>
          <p:nvPr>
            <p:ph type="dt" sz="half" idx="10"/>
          </p:nvPr>
        </p:nvSpPr>
        <p:spPr/>
        <p:txBody>
          <a:bodyPr/>
          <a:lstStyle/>
          <a:p>
            <a:fld id="{7C70A229-081E-478B-AE5B-D96EFD51C597}" type="datetimeFigureOut">
              <a:rPr lang="en-GB" smtClean="0"/>
              <a:t>08/02/2021</a:t>
            </a:fld>
            <a:endParaRPr lang="en-GB"/>
          </a:p>
        </p:txBody>
      </p:sp>
      <p:sp>
        <p:nvSpPr>
          <p:cNvPr id="5" name="Footer Placeholder 4">
            <a:extLst>
              <a:ext uri="{FF2B5EF4-FFF2-40B4-BE49-F238E27FC236}">
                <a16:creationId xmlns:a16="http://schemas.microsoft.com/office/drawing/2014/main" id="{BB8FB0CE-6817-4C26-880D-02E81276C1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43A43A-AFF4-4FA4-A414-B9119CF1AA76}"/>
              </a:ext>
            </a:extLst>
          </p:cNvPr>
          <p:cNvSpPr>
            <a:spLocks noGrp="1"/>
          </p:cNvSpPr>
          <p:nvPr>
            <p:ph type="sldNum" sz="quarter" idx="12"/>
          </p:nvPr>
        </p:nvSpPr>
        <p:spPr/>
        <p:txBody>
          <a:bodyPr/>
          <a:lstStyle/>
          <a:p>
            <a:fld id="{5EFAE9DD-63E3-444A-9E9D-97A73477D031}" type="slidenum">
              <a:rPr lang="en-GB" smtClean="0"/>
              <a:t>‹#›</a:t>
            </a:fld>
            <a:endParaRPr lang="en-GB"/>
          </a:p>
        </p:txBody>
      </p:sp>
    </p:spTree>
    <p:extLst>
      <p:ext uri="{BB962C8B-B14F-4D97-AF65-F5344CB8AC3E}">
        <p14:creationId xmlns:p14="http://schemas.microsoft.com/office/powerpoint/2010/main" val="4044492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F62F-79EF-42D9-A2CB-362F9A78F6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C3F1A7-8B6B-44F4-B43A-CC289E4017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9181A-21D7-4F6C-89CF-F2B14DFB4AC8}"/>
              </a:ext>
            </a:extLst>
          </p:cNvPr>
          <p:cNvSpPr>
            <a:spLocks noGrp="1"/>
          </p:cNvSpPr>
          <p:nvPr>
            <p:ph type="dt" sz="half" idx="10"/>
          </p:nvPr>
        </p:nvSpPr>
        <p:spPr/>
        <p:txBody>
          <a:bodyPr/>
          <a:lstStyle/>
          <a:p>
            <a:fld id="{7C70A229-081E-478B-AE5B-D96EFD51C597}" type="datetimeFigureOut">
              <a:rPr lang="en-GB" smtClean="0"/>
              <a:t>08/02/2021</a:t>
            </a:fld>
            <a:endParaRPr lang="en-GB"/>
          </a:p>
        </p:txBody>
      </p:sp>
      <p:sp>
        <p:nvSpPr>
          <p:cNvPr id="5" name="Footer Placeholder 4">
            <a:extLst>
              <a:ext uri="{FF2B5EF4-FFF2-40B4-BE49-F238E27FC236}">
                <a16:creationId xmlns:a16="http://schemas.microsoft.com/office/drawing/2014/main" id="{EDDD9E7E-D0F2-41D0-AB5B-722796E2E7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52BC37-57A6-4ADD-A7BB-EFBCEAE1FDB2}"/>
              </a:ext>
            </a:extLst>
          </p:cNvPr>
          <p:cNvSpPr>
            <a:spLocks noGrp="1"/>
          </p:cNvSpPr>
          <p:nvPr>
            <p:ph type="sldNum" sz="quarter" idx="12"/>
          </p:nvPr>
        </p:nvSpPr>
        <p:spPr/>
        <p:txBody>
          <a:bodyPr/>
          <a:lstStyle/>
          <a:p>
            <a:fld id="{5EFAE9DD-63E3-444A-9E9D-97A73477D031}" type="slidenum">
              <a:rPr lang="en-GB" smtClean="0"/>
              <a:t>‹#›</a:t>
            </a:fld>
            <a:endParaRPr lang="en-GB"/>
          </a:p>
        </p:txBody>
      </p:sp>
    </p:spTree>
    <p:extLst>
      <p:ext uri="{BB962C8B-B14F-4D97-AF65-F5344CB8AC3E}">
        <p14:creationId xmlns:p14="http://schemas.microsoft.com/office/powerpoint/2010/main" val="110818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6C70-E804-42AC-9D33-F017DF085B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4816EA-C4F5-4630-BC39-7BE3D7D283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E2D8208-4AB5-4A2A-AB5F-C7BD0E8EB7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48F913-8C2C-4033-91EE-F6EE9169B76E}"/>
              </a:ext>
            </a:extLst>
          </p:cNvPr>
          <p:cNvSpPr>
            <a:spLocks noGrp="1"/>
          </p:cNvSpPr>
          <p:nvPr>
            <p:ph type="dt" sz="half" idx="10"/>
          </p:nvPr>
        </p:nvSpPr>
        <p:spPr/>
        <p:txBody>
          <a:bodyPr/>
          <a:lstStyle/>
          <a:p>
            <a:fld id="{7C70A229-081E-478B-AE5B-D96EFD51C597}" type="datetimeFigureOut">
              <a:rPr lang="en-GB" smtClean="0"/>
              <a:t>08/02/2021</a:t>
            </a:fld>
            <a:endParaRPr lang="en-GB"/>
          </a:p>
        </p:txBody>
      </p:sp>
      <p:sp>
        <p:nvSpPr>
          <p:cNvPr id="6" name="Footer Placeholder 5">
            <a:extLst>
              <a:ext uri="{FF2B5EF4-FFF2-40B4-BE49-F238E27FC236}">
                <a16:creationId xmlns:a16="http://schemas.microsoft.com/office/drawing/2014/main" id="{AEDD99DF-14C9-4520-A560-268E01392C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513508-065A-4BE7-A0E0-1C37C10CEBF7}"/>
              </a:ext>
            </a:extLst>
          </p:cNvPr>
          <p:cNvSpPr>
            <a:spLocks noGrp="1"/>
          </p:cNvSpPr>
          <p:nvPr>
            <p:ph type="sldNum" sz="quarter" idx="12"/>
          </p:nvPr>
        </p:nvSpPr>
        <p:spPr/>
        <p:txBody>
          <a:bodyPr/>
          <a:lstStyle/>
          <a:p>
            <a:fld id="{5EFAE9DD-63E3-444A-9E9D-97A73477D031}" type="slidenum">
              <a:rPr lang="en-GB" smtClean="0"/>
              <a:t>‹#›</a:t>
            </a:fld>
            <a:endParaRPr lang="en-GB"/>
          </a:p>
        </p:txBody>
      </p:sp>
    </p:spTree>
    <p:extLst>
      <p:ext uri="{BB962C8B-B14F-4D97-AF65-F5344CB8AC3E}">
        <p14:creationId xmlns:p14="http://schemas.microsoft.com/office/powerpoint/2010/main" val="2845889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EC3A-AFFD-4D6A-BED0-8446CA9BD6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B7C549-BB83-4E66-B4D9-9C2584D313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878692-D982-4585-BE8B-8739029D8B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3DD736-5E35-4E0E-AB4A-16F1A4F177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18310E-9CDA-4B17-8CFC-BA5DD8A47F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538845-9387-4E6A-AEB2-80B87FB5EF01}"/>
              </a:ext>
            </a:extLst>
          </p:cNvPr>
          <p:cNvSpPr>
            <a:spLocks noGrp="1"/>
          </p:cNvSpPr>
          <p:nvPr>
            <p:ph type="dt" sz="half" idx="10"/>
          </p:nvPr>
        </p:nvSpPr>
        <p:spPr/>
        <p:txBody>
          <a:bodyPr/>
          <a:lstStyle/>
          <a:p>
            <a:fld id="{7C70A229-081E-478B-AE5B-D96EFD51C597}" type="datetimeFigureOut">
              <a:rPr lang="en-GB" smtClean="0"/>
              <a:t>08/02/2021</a:t>
            </a:fld>
            <a:endParaRPr lang="en-GB"/>
          </a:p>
        </p:txBody>
      </p:sp>
      <p:sp>
        <p:nvSpPr>
          <p:cNvPr id="8" name="Footer Placeholder 7">
            <a:extLst>
              <a:ext uri="{FF2B5EF4-FFF2-40B4-BE49-F238E27FC236}">
                <a16:creationId xmlns:a16="http://schemas.microsoft.com/office/drawing/2014/main" id="{54B902DB-C60C-42D4-873D-ECA576CE670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FF6245-7BA4-43D3-B6FE-78F9CABC823F}"/>
              </a:ext>
            </a:extLst>
          </p:cNvPr>
          <p:cNvSpPr>
            <a:spLocks noGrp="1"/>
          </p:cNvSpPr>
          <p:nvPr>
            <p:ph type="sldNum" sz="quarter" idx="12"/>
          </p:nvPr>
        </p:nvSpPr>
        <p:spPr/>
        <p:txBody>
          <a:bodyPr/>
          <a:lstStyle/>
          <a:p>
            <a:fld id="{5EFAE9DD-63E3-444A-9E9D-97A73477D031}" type="slidenum">
              <a:rPr lang="en-GB" smtClean="0"/>
              <a:t>‹#›</a:t>
            </a:fld>
            <a:endParaRPr lang="en-GB"/>
          </a:p>
        </p:txBody>
      </p:sp>
    </p:spTree>
    <p:extLst>
      <p:ext uri="{BB962C8B-B14F-4D97-AF65-F5344CB8AC3E}">
        <p14:creationId xmlns:p14="http://schemas.microsoft.com/office/powerpoint/2010/main" val="394675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C239E-BDEB-4382-B644-2A4A25D6E8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0F3F5A-1227-45E3-9128-9A8745BFCC74}"/>
              </a:ext>
            </a:extLst>
          </p:cNvPr>
          <p:cNvSpPr>
            <a:spLocks noGrp="1"/>
          </p:cNvSpPr>
          <p:nvPr>
            <p:ph type="dt" sz="half" idx="10"/>
          </p:nvPr>
        </p:nvSpPr>
        <p:spPr/>
        <p:txBody>
          <a:bodyPr/>
          <a:lstStyle/>
          <a:p>
            <a:fld id="{7C70A229-081E-478B-AE5B-D96EFD51C597}" type="datetimeFigureOut">
              <a:rPr lang="en-GB" smtClean="0"/>
              <a:t>08/02/2021</a:t>
            </a:fld>
            <a:endParaRPr lang="en-GB"/>
          </a:p>
        </p:txBody>
      </p:sp>
      <p:sp>
        <p:nvSpPr>
          <p:cNvPr id="4" name="Footer Placeholder 3">
            <a:extLst>
              <a:ext uri="{FF2B5EF4-FFF2-40B4-BE49-F238E27FC236}">
                <a16:creationId xmlns:a16="http://schemas.microsoft.com/office/drawing/2014/main" id="{A84769C1-5063-4A4A-807F-A5BE0A67A0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3300A8-0059-4E44-A810-DE162E226EA5}"/>
              </a:ext>
            </a:extLst>
          </p:cNvPr>
          <p:cNvSpPr>
            <a:spLocks noGrp="1"/>
          </p:cNvSpPr>
          <p:nvPr>
            <p:ph type="sldNum" sz="quarter" idx="12"/>
          </p:nvPr>
        </p:nvSpPr>
        <p:spPr/>
        <p:txBody>
          <a:bodyPr/>
          <a:lstStyle/>
          <a:p>
            <a:fld id="{5EFAE9DD-63E3-444A-9E9D-97A73477D031}" type="slidenum">
              <a:rPr lang="en-GB" smtClean="0"/>
              <a:t>‹#›</a:t>
            </a:fld>
            <a:endParaRPr lang="en-GB"/>
          </a:p>
        </p:txBody>
      </p:sp>
    </p:spTree>
    <p:extLst>
      <p:ext uri="{BB962C8B-B14F-4D97-AF65-F5344CB8AC3E}">
        <p14:creationId xmlns:p14="http://schemas.microsoft.com/office/powerpoint/2010/main" val="72891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15BBC-238E-4085-8EA6-F6F110429E68}"/>
              </a:ext>
            </a:extLst>
          </p:cNvPr>
          <p:cNvSpPr>
            <a:spLocks noGrp="1"/>
          </p:cNvSpPr>
          <p:nvPr>
            <p:ph type="dt" sz="half" idx="10"/>
          </p:nvPr>
        </p:nvSpPr>
        <p:spPr/>
        <p:txBody>
          <a:bodyPr/>
          <a:lstStyle/>
          <a:p>
            <a:fld id="{7C70A229-081E-478B-AE5B-D96EFD51C597}" type="datetimeFigureOut">
              <a:rPr lang="en-GB" smtClean="0"/>
              <a:t>08/02/2021</a:t>
            </a:fld>
            <a:endParaRPr lang="en-GB"/>
          </a:p>
        </p:txBody>
      </p:sp>
      <p:sp>
        <p:nvSpPr>
          <p:cNvPr id="3" name="Footer Placeholder 2">
            <a:extLst>
              <a:ext uri="{FF2B5EF4-FFF2-40B4-BE49-F238E27FC236}">
                <a16:creationId xmlns:a16="http://schemas.microsoft.com/office/drawing/2014/main" id="{AD745437-066F-4D3B-8324-5E3645845F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6C9E99B-91DB-4C51-A41B-F59D0F307599}"/>
              </a:ext>
            </a:extLst>
          </p:cNvPr>
          <p:cNvSpPr>
            <a:spLocks noGrp="1"/>
          </p:cNvSpPr>
          <p:nvPr>
            <p:ph type="sldNum" sz="quarter" idx="12"/>
          </p:nvPr>
        </p:nvSpPr>
        <p:spPr/>
        <p:txBody>
          <a:bodyPr/>
          <a:lstStyle/>
          <a:p>
            <a:fld id="{5EFAE9DD-63E3-444A-9E9D-97A73477D031}" type="slidenum">
              <a:rPr lang="en-GB" smtClean="0"/>
              <a:t>‹#›</a:t>
            </a:fld>
            <a:endParaRPr lang="en-GB"/>
          </a:p>
        </p:txBody>
      </p:sp>
    </p:spTree>
    <p:extLst>
      <p:ext uri="{BB962C8B-B14F-4D97-AF65-F5344CB8AC3E}">
        <p14:creationId xmlns:p14="http://schemas.microsoft.com/office/powerpoint/2010/main" val="206787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A2FE-2799-469C-9CBE-4E49AF0051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9812F7-95FD-4476-BA96-712342CB94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CBCEA-D844-4439-8EDA-F7828CAA6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4331CC-DE69-4DC0-BE3C-05F1069A93A1}"/>
              </a:ext>
            </a:extLst>
          </p:cNvPr>
          <p:cNvSpPr>
            <a:spLocks noGrp="1"/>
          </p:cNvSpPr>
          <p:nvPr>
            <p:ph type="dt" sz="half" idx="10"/>
          </p:nvPr>
        </p:nvSpPr>
        <p:spPr/>
        <p:txBody>
          <a:bodyPr/>
          <a:lstStyle/>
          <a:p>
            <a:fld id="{7C70A229-081E-478B-AE5B-D96EFD51C597}" type="datetimeFigureOut">
              <a:rPr lang="en-GB" smtClean="0"/>
              <a:t>08/02/2021</a:t>
            </a:fld>
            <a:endParaRPr lang="en-GB"/>
          </a:p>
        </p:txBody>
      </p:sp>
      <p:sp>
        <p:nvSpPr>
          <p:cNvPr id="6" name="Footer Placeholder 5">
            <a:extLst>
              <a:ext uri="{FF2B5EF4-FFF2-40B4-BE49-F238E27FC236}">
                <a16:creationId xmlns:a16="http://schemas.microsoft.com/office/drawing/2014/main" id="{CFA65DBC-E24D-438B-89C9-1C8EF9C0B1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AF4317-876B-4490-A920-9FB115929F38}"/>
              </a:ext>
            </a:extLst>
          </p:cNvPr>
          <p:cNvSpPr>
            <a:spLocks noGrp="1"/>
          </p:cNvSpPr>
          <p:nvPr>
            <p:ph type="sldNum" sz="quarter" idx="12"/>
          </p:nvPr>
        </p:nvSpPr>
        <p:spPr/>
        <p:txBody>
          <a:bodyPr/>
          <a:lstStyle/>
          <a:p>
            <a:fld id="{5EFAE9DD-63E3-444A-9E9D-97A73477D031}" type="slidenum">
              <a:rPr lang="en-GB" smtClean="0"/>
              <a:t>‹#›</a:t>
            </a:fld>
            <a:endParaRPr lang="en-GB"/>
          </a:p>
        </p:txBody>
      </p:sp>
    </p:spTree>
    <p:extLst>
      <p:ext uri="{BB962C8B-B14F-4D97-AF65-F5344CB8AC3E}">
        <p14:creationId xmlns:p14="http://schemas.microsoft.com/office/powerpoint/2010/main" val="201082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6A9A5-0AF8-4FA8-AAB1-F16EF8BBC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4843CB-9971-41A8-92A5-B9F229B575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54F6F7-05BD-4667-AF22-B46CAA781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BF0272-953A-4135-B3AC-A30D36CB6683}"/>
              </a:ext>
            </a:extLst>
          </p:cNvPr>
          <p:cNvSpPr>
            <a:spLocks noGrp="1"/>
          </p:cNvSpPr>
          <p:nvPr>
            <p:ph type="dt" sz="half" idx="10"/>
          </p:nvPr>
        </p:nvSpPr>
        <p:spPr/>
        <p:txBody>
          <a:bodyPr/>
          <a:lstStyle/>
          <a:p>
            <a:fld id="{7C70A229-081E-478B-AE5B-D96EFD51C597}" type="datetimeFigureOut">
              <a:rPr lang="en-GB" smtClean="0"/>
              <a:t>08/02/2021</a:t>
            </a:fld>
            <a:endParaRPr lang="en-GB"/>
          </a:p>
        </p:txBody>
      </p:sp>
      <p:sp>
        <p:nvSpPr>
          <p:cNvPr id="6" name="Footer Placeholder 5">
            <a:extLst>
              <a:ext uri="{FF2B5EF4-FFF2-40B4-BE49-F238E27FC236}">
                <a16:creationId xmlns:a16="http://schemas.microsoft.com/office/drawing/2014/main" id="{872A9651-FB3D-4047-A2CC-A7CEF3398D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203CF1-8814-41F2-884C-DF32F4B860E7}"/>
              </a:ext>
            </a:extLst>
          </p:cNvPr>
          <p:cNvSpPr>
            <a:spLocks noGrp="1"/>
          </p:cNvSpPr>
          <p:nvPr>
            <p:ph type="sldNum" sz="quarter" idx="12"/>
          </p:nvPr>
        </p:nvSpPr>
        <p:spPr/>
        <p:txBody>
          <a:bodyPr/>
          <a:lstStyle/>
          <a:p>
            <a:fld id="{5EFAE9DD-63E3-444A-9E9D-97A73477D031}" type="slidenum">
              <a:rPr lang="en-GB" smtClean="0"/>
              <a:t>‹#›</a:t>
            </a:fld>
            <a:endParaRPr lang="en-GB"/>
          </a:p>
        </p:txBody>
      </p:sp>
    </p:spTree>
    <p:extLst>
      <p:ext uri="{BB962C8B-B14F-4D97-AF65-F5344CB8AC3E}">
        <p14:creationId xmlns:p14="http://schemas.microsoft.com/office/powerpoint/2010/main" val="250091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0CE2FF-04E1-468B-A69D-8E5B3E755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E4A08C-6A5D-4BE3-AADC-BA3331E77F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DAE575-DFEC-4D64-AE1D-5D42EC32B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0A229-081E-478B-AE5B-D96EFD51C597}" type="datetimeFigureOut">
              <a:rPr lang="en-GB" smtClean="0"/>
              <a:t>08/02/2021</a:t>
            </a:fld>
            <a:endParaRPr lang="en-GB"/>
          </a:p>
        </p:txBody>
      </p:sp>
      <p:sp>
        <p:nvSpPr>
          <p:cNvPr id="5" name="Footer Placeholder 4">
            <a:extLst>
              <a:ext uri="{FF2B5EF4-FFF2-40B4-BE49-F238E27FC236}">
                <a16:creationId xmlns:a16="http://schemas.microsoft.com/office/drawing/2014/main" id="{06598A4C-0972-4D4B-B087-7CE520B8B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B975E9-9A62-4B63-9734-5F33C319CC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AE9DD-63E3-444A-9E9D-97A73477D031}" type="slidenum">
              <a:rPr lang="en-GB" smtClean="0"/>
              <a:t>‹#›</a:t>
            </a:fld>
            <a:endParaRPr lang="en-GB"/>
          </a:p>
        </p:txBody>
      </p:sp>
    </p:spTree>
    <p:extLst>
      <p:ext uri="{BB962C8B-B14F-4D97-AF65-F5344CB8AC3E}">
        <p14:creationId xmlns:p14="http://schemas.microsoft.com/office/powerpoint/2010/main" val="2815474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discover.ltd.uk/home/" TargetMode="External"/><Relationship Id="rId1" Type="http://schemas.openxmlformats.org/officeDocument/2006/relationships/slideLayout" Target="../slideLayouts/slideLayout1.xml"/><Relationship Id="rId5" Type="http://schemas.openxmlformats.org/officeDocument/2006/relationships/hyperlink" Target="mailto:info@discover.ltd.uk" TargetMode="External"/><Relationship Id="rId4" Type="http://schemas.openxmlformats.org/officeDocument/2006/relationships/hyperlink" Target="http://www.discover-morocco-online.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in.pinterest.com/pin/281686151682043139/"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rayline.com/tours/marrakech/ouarzazate-and-desert-mhamid-3-days-2-nights-5969_9_12130_419/"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gsp.lyellcollection.org/content/25/1/33" TargetMode="Externa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34483-BD31-FA48-A391-AD4284D2B8B4}"/>
              </a:ext>
            </a:extLst>
          </p:cNvPr>
          <p:cNvSpPr>
            <a:spLocks noGrp="1"/>
          </p:cNvSpPr>
          <p:nvPr>
            <p:ph type="ctrTitle"/>
          </p:nvPr>
        </p:nvSpPr>
        <p:spPr/>
        <p:txBody>
          <a:bodyPr/>
          <a:lstStyle/>
          <a:p>
            <a:r>
              <a:rPr lang="en-US" dirty="0"/>
              <a:t>Desert landscapes</a:t>
            </a:r>
          </a:p>
        </p:txBody>
      </p:sp>
      <p:sp>
        <p:nvSpPr>
          <p:cNvPr id="3" name="Subtitle 2">
            <a:extLst>
              <a:ext uri="{FF2B5EF4-FFF2-40B4-BE49-F238E27FC236}">
                <a16:creationId xmlns:a16="http://schemas.microsoft.com/office/drawing/2014/main" id="{6C415EF7-A145-4743-8A1C-D4C46D4A95C6}"/>
              </a:ext>
            </a:extLst>
          </p:cNvPr>
          <p:cNvSpPr>
            <a:spLocks noGrp="1"/>
          </p:cNvSpPr>
          <p:nvPr>
            <p:ph type="subTitle" idx="1"/>
          </p:nvPr>
        </p:nvSpPr>
        <p:spPr/>
        <p:txBody>
          <a:bodyPr>
            <a:normAutofit/>
          </a:bodyPr>
          <a:lstStyle/>
          <a:p>
            <a:r>
              <a:rPr lang="en-US" sz="4000" dirty="0"/>
              <a:t>Northern Sahara Desert, Morocco</a:t>
            </a:r>
          </a:p>
        </p:txBody>
      </p:sp>
      <p:sp>
        <p:nvSpPr>
          <p:cNvPr id="4" name="Rectangle 3">
            <a:extLst>
              <a:ext uri="{FF2B5EF4-FFF2-40B4-BE49-F238E27FC236}">
                <a16:creationId xmlns:a16="http://schemas.microsoft.com/office/drawing/2014/main" id="{7D1D2A19-1D06-0F43-8FB8-BB2CAE65A81F}"/>
              </a:ext>
            </a:extLst>
          </p:cNvPr>
          <p:cNvSpPr/>
          <p:nvPr/>
        </p:nvSpPr>
        <p:spPr>
          <a:xfrm>
            <a:off x="48000" y="0"/>
            <a:ext cx="360000" cy="6858000"/>
          </a:xfrm>
          <a:prstGeom prst="rect">
            <a:avLst/>
          </a:prstGeom>
          <a:solidFill>
            <a:srgbClr val="727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0" name="Picture 9" descr="Logo&#10;&#10;Description automatically generated">
            <a:hlinkClick r:id="rId2"/>
            <a:extLst>
              <a:ext uri="{FF2B5EF4-FFF2-40B4-BE49-F238E27FC236}">
                <a16:creationId xmlns:a16="http://schemas.microsoft.com/office/drawing/2014/main" id="{ADB4741F-DC8E-074D-91A5-545EA03C80A2}"/>
              </a:ext>
            </a:extLst>
          </p:cNvPr>
          <p:cNvPicPr>
            <a:picLocks noChangeAspect="1"/>
          </p:cNvPicPr>
          <p:nvPr/>
        </p:nvPicPr>
        <p:blipFill>
          <a:blip r:embed="rId3"/>
          <a:stretch>
            <a:fillRect/>
          </a:stretch>
        </p:blipFill>
        <p:spPr>
          <a:xfrm>
            <a:off x="10392000" y="5764800"/>
            <a:ext cx="1680000" cy="975680"/>
          </a:xfrm>
          <a:prstGeom prst="rect">
            <a:avLst/>
          </a:prstGeom>
        </p:spPr>
      </p:pic>
      <p:sp>
        <p:nvSpPr>
          <p:cNvPr id="11" name="Rectangle 10">
            <a:extLst>
              <a:ext uri="{FF2B5EF4-FFF2-40B4-BE49-F238E27FC236}">
                <a16:creationId xmlns:a16="http://schemas.microsoft.com/office/drawing/2014/main" id="{2374C08F-82B9-CB43-AD30-DEAAD69976D6}"/>
              </a:ext>
            </a:extLst>
          </p:cNvPr>
          <p:cNvSpPr/>
          <p:nvPr/>
        </p:nvSpPr>
        <p:spPr>
          <a:xfrm>
            <a:off x="0" y="0"/>
            <a:ext cx="48000" cy="6858000"/>
          </a:xfrm>
          <a:prstGeom prst="rect">
            <a:avLst/>
          </a:prstGeom>
          <a:solidFill>
            <a:srgbClr val="EBB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ACD98508-5DD4-7F40-96C3-F9B497230000}"/>
              </a:ext>
            </a:extLst>
          </p:cNvPr>
          <p:cNvSpPr/>
          <p:nvPr/>
        </p:nvSpPr>
        <p:spPr>
          <a:xfrm>
            <a:off x="408000" y="0"/>
            <a:ext cx="52800" cy="6858000"/>
          </a:xfrm>
          <a:prstGeom prst="rect">
            <a:avLst/>
          </a:prstGeom>
          <a:solidFill>
            <a:srgbClr val="001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980628CD-F2FC-4440-AEF2-5894160D45CB}"/>
              </a:ext>
            </a:extLst>
          </p:cNvPr>
          <p:cNvSpPr/>
          <p:nvPr/>
        </p:nvSpPr>
        <p:spPr>
          <a:xfrm>
            <a:off x="4234070" y="6607540"/>
            <a:ext cx="3960468" cy="184666"/>
          </a:xfrm>
          <a:prstGeom prst="rect">
            <a:avLst/>
          </a:prstGeom>
        </p:spPr>
        <p:txBody>
          <a:bodyPr wrap="square" lIns="0" tIns="0" rIns="0" bIns="0">
            <a:spAutoFit/>
          </a:bodyPr>
          <a:lstStyle/>
          <a:p>
            <a:pPr algn="just"/>
            <a:r>
              <a:rPr lang="en-GB" sz="1200" dirty="0">
                <a:solidFill>
                  <a:srgbClr val="001D3F"/>
                </a:solidFill>
                <a:latin typeface="Avenir Next" panose="020B0503020202020204" pitchFamily="34" charset="0"/>
              </a:rPr>
              <a:t>+44 (0)1883 744392 </a:t>
            </a:r>
            <a:r>
              <a:rPr lang="en-GB" sz="1200" dirty="0">
                <a:solidFill>
                  <a:srgbClr val="001D3F"/>
                </a:solidFill>
                <a:latin typeface="Avenir Next" panose="020B0503020202020204" pitchFamily="34" charset="0"/>
                <a:hlinkClick r:id="rId4"/>
              </a:rPr>
              <a:t>www.discover-morocco-online.com</a:t>
            </a:r>
            <a:endParaRPr lang="en-US" sz="1200" dirty="0">
              <a:solidFill>
                <a:srgbClr val="001D3F"/>
              </a:solidFill>
              <a:latin typeface="Avenir Next" panose="020B0503020202020204" pitchFamily="34" charset="0"/>
            </a:endParaRPr>
          </a:p>
        </p:txBody>
      </p:sp>
      <p:sp>
        <p:nvSpPr>
          <p:cNvPr id="12" name="Rectangle 11">
            <a:extLst>
              <a:ext uri="{FF2B5EF4-FFF2-40B4-BE49-F238E27FC236}">
                <a16:creationId xmlns:a16="http://schemas.microsoft.com/office/drawing/2014/main" id="{9EB17436-5E1A-3341-9F45-E6AD8F33319F}"/>
              </a:ext>
            </a:extLst>
          </p:cNvPr>
          <p:cNvSpPr/>
          <p:nvPr/>
        </p:nvSpPr>
        <p:spPr>
          <a:xfrm>
            <a:off x="8625316" y="6579633"/>
            <a:ext cx="1374992" cy="205121"/>
          </a:xfrm>
          <a:prstGeom prst="rect">
            <a:avLst/>
          </a:prstGeom>
        </p:spPr>
        <p:txBody>
          <a:bodyPr wrap="none" lIns="0" tIns="0" rIns="0" bIns="0">
            <a:spAutoFit/>
          </a:bodyPr>
          <a:lstStyle/>
          <a:p>
            <a:r>
              <a:rPr lang="en-GB" sz="1333" dirty="0">
                <a:solidFill>
                  <a:srgbClr val="001D3F"/>
                </a:solidFill>
                <a:latin typeface="Avenir Next" panose="020B0503020202020204" pitchFamily="34" charset="0"/>
                <a:hlinkClick r:id="rId5"/>
              </a:rPr>
              <a:t>info@</a:t>
            </a:r>
            <a:r>
              <a:rPr lang="en-GB" sz="1200" dirty="0">
                <a:solidFill>
                  <a:srgbClr val="001D3F"/>
                </a:solidFill>
                <a:latin typeface="Avenir Next" panose="020B0503020202020204" pitchFamily="34" charset="0"/>
                <a:hlinkClick r:id="rId5"/>
              </a:rPr>
              <a:t>discover</a:t>
            </a:r>
            <a:r>
              <a:rPr lang="en-GB" sz="1333" dirty="0">
                <a:solidFill>
                  <a:srgbClr val="001D3F"/>
                </a:solidFill>
                <a:latin typeface="Avenir Next" panose="020B0503020202020204" pitchFamily="34" charset="0"/>
                <a:hlinkClick r:id="rId5"/>
              </a:rPr>
              <a:t>.ltd.uk</a:t>
            </a:r>
            <a:endParaRPr lang="en-US" sz="1333" dirty="0">
              <a:solidFill>
                <a:srgbClr val="001D3F"/>
              </a:solidFill>
              <a:latin typeface="Avenir Next" panose="020B0503020202020204" pitchFamily="34" charset="0"/>
            </a:endParaRPr>
          </a:p>
        </p:txBody>
      </p:sp>
    </p:spTree>
    <p:extLst>
      <p:ext uri="{BB962C8B-B14F-4D97-AF65-F5344CB8AC3E}">
        <p14:creationId xmlns:p14="http://schemas.microsoft.com/office/powerpoint/2010/main" val="378879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are Morocco’s hot deserts?</a:t>
            </a:r>
          </a:p>
        </p:txBody>
      </p:sp>
      <p:pic>
        <p:nvPicPr>
          <p:cNvPr id="1026" name="Picture 2" descr="Pin on Ge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392" y="1592835"/>
            <a:ext cx="5584820" cy="460049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World Bank Docu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World Bank Docu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World Bank Docum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7077477" y="1692480"/>
            <a:ext cx="4753762" cy="4401205"/>
          </a:xfrm>
          <a:prstGeom prst="rect">
            <a:avLst/>
          </a:prstGeom>
          <a:noFill/>
          <a:ln>
            <a:noFill/>
          </a:ln>
        </p:spPr>
        <p:txBody>
          <a:bodyPr wrap="square" rtlCol="0">
            <a:spAutoFit/>
          </a:bodyPr>
          <a:lstStyle/>
          <a:p>
            <a:r>
              <a:rPr lang="en-GB" sz="2000" dirty="0"/>
              <a:t>The south-east of Morocco, beyond the High Atlas Mountains, forms part of the fringe of the Sahara Desert. </a:t>
            </a:r>
          </a:p>
          <a:p>
            <a:endParaRPr lang="en-GB" sz="2000" dirty="0"/>
          </a:p>
          <a:p>
            <a:r>
              <a:rPr lang="en-GB" sz="2000" dirty="0"/>
              <a:t>Travelling south, the landscape becomes increasingly arid, vegetation is sparse and settlement is often confined to oases alongside rivers. </a:t>
            </a:r>
          </a:p>
          <a:p>
            <a:endParaRPr lang="en-GB" sz="2000" dirty="0"/>
          </a:p>
          <a:p>
            <a:r>
              <a:rPr lang="en-GB" sz="2000" dirty="0"/>
              <a:t>In this region of Morocco there is the opportunity to investigate several different desert landscapes, especially between </a:t>
            </a:r>
            <a:r>
              <a:rPr lang="en-GB" sz="2000" dirty="0" err="1"/>
              <a:t>Ouarzazate</a:t>
            </a:r>
            <a:r>
              <a:rPr lang="en-GB" sz="2000" dirty="0"/>
              <a:t> and Zagora.</a:t>
            </a:r>
          </a:p>
          <a:p>
            <a:endParaRPr lang="en-GB" sz="2000" dirty="0"/>
          </a:p>
        </p:txBody>
      </p:sp>
      <p:sp>
        <p:nvSpPr>
          <p:cNvPr id="8" name="Rectangle 7"/>
          <p:cNvSpPr/>
          <p:nvPr/>
        </p:nvSpPr>
        <p:spPr>
          <a:xfrm>
            <a:off x="3040100" y="6394788"/>
            <a:ext cx="5165773" cy="369332"/>
          </a:xfrm>
          <a:prstGeom prst="rect">
            <a:avLst/>
          </a:prstGeom>
        </p:spPr>
        <p:txBody>
          <a:bodyPr wrap="none">
            <a:spAutoFit/>
          </a:bodyPr>
          <a:lstStyle/>
          <a:p>
            <a:r>
              <a:rPr lang="en-GB" dirty="0">
                <a:hlinkClick r:id="rId3"/>
              </a:rPr>
              <a:t>https://in.pinterest.com/pin/281686151682043139/</a:t>
            </a:r>
            <a:r>
              <a:rPr lang="en-GB" dirty="0"/>
              <a:t> </a:t>
            </a:r>
          </a:p>
        </p:txBody>
      </p:sp>
      <p:sp>
        <p:nvSpPr>
          <p:cNvPr id="3" name="TextBox 2"/>
          <p:cNvSpPr txBox="1"/>
          <p:nvPr/>
        </p:nvSpPr>
        <p:spPr>
          <a:xfrm>
            <a:off x="3444938" y="5065394"/>
            <a:ext cx="1222642" cy="307777"/>
          </a:xfrm>
          <a:prstGeom prst="rect">
            <a:avLst/>
          </a:prstGeom>
          <a:noFill/>
        </p:spPr>
        <p:txBody>
          <a:bodyPr wrap="none" rtlCol="0">
            <a:spAutoFit/>
          </a:bodyPr>
          <a:lstStyle/>
          <a:p>
            <a:r>
              <a:rPr lang="en-GB" sz="1400" b="1" dirty="0">
                <a:solidFill>
                  <a:srgbClr val="FF0000"/>
                </a:solidFill>
              </a:rPr>
              <a:t>Sahara Desert</a:t>
            </a:r>
          </a:p>
        </p:txBody>
      </p:sp>
    </p:spTree>
    <p:extLst>
      <p:ext uri="{BB962C8B-B14F-4D97-AF65-F5344CB8AC3E}">
        <p14:creationId xmlns:p14="http://schemas.microsoft.com/office/powerpoint/2010/main" val="183406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desert landscapes?</a:t>
            </a:r>
          </a:p>
        </p:txBody>
      </p:sp>
      <p:sp>
        <p:nvSpPr>
          <p:cNvPr id="4" name="AutoShape 6" descr="World Bank Docu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World Bank Docu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World Bank Docum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6930520" y="1378276"/>
            <a:ext cx="4753762" cy="4708981"/>
          </a:xfrm>
          <a:prstGeom prst="rect">
            <a:avLst/>
          </a:prstGeom>
          <a:noFill/>
          <a:ln>
            <a:noFill/>
          </a:ln>
        </p:spPr>
        <p:txBody>
          <a:bodyPr wrap="square" rtlCol="0">
            <a:spAutoFit/>
          </a:bodyPr>
          <a:lstStyle/>
          <a:p>
            <a:r>
              <a:rPr lang="en-GB" sz="2000" dirty="0"/>
              <a:t>Deserts are characterised by distinctive landscapes, mainly due to their aridity and high temperatures, lack of vegetation and poorly developed soils.</a:t>
            </a:r>
          </a:p>
          <a:p>
            <a:r>
              <a:rPr lang="en-GB" sz="2000" dirty="0"/>
              <a:t> </a:t>
            </a:r>
          </a:p>
          <a:p>
            <a:r>
              <a:rPr lang="en-GB" sz="2000" dirty="0"/>
              <a:t>The Sahara has low and very irregular rainfall and is one of the hottest places in the world. Day-time temperatures may reach over 50</a:t>
            </a:r>
            <a:r>
              <a:rPr lang="en-GB" sz="2000" baseline="30000" dirty="0"/>
              <a:t>o</a:t>
            </a:r>
            <a:r>
              <a:rPr lang="en-GB" sz="2000" dirty="0"/>
              <a:t>C; nights are cooler and frost may be experienced during the winter. </a:t>
            </a:r>
          </a:p>
          <a:p>
            <a:endParaRPr lang="en-GB" sz="2000" dirty="0"/>
          </a:p>
          <a:p>
            <a:r>
              <a:rPr lang="en-GB" sz="2000" dirty="0"/>
              <a:t>The processes of weathering, erosion, transportation and deposition are distinctive, producing a variety of different landforms.  </a:t>
            </a:r>
          </a:p>
        </p:txBody>
      </p:sp>
      <p:pic>
        <p:nvPicPr>
          <p:cNvPr id="1029" name="Picture 5" descr="Ouarzazate and Desert Mhamid - 3 Days / 2 Nights - Marrakech, Morocco |  Gray 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635102"/>
            <a:ext cx="6296932" cy="419533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08441" y="6028649"/>
            <a:ext cx="6096000" cy="646331"/>
          </a:xfrm>
          <a:prstGeom prst="rect">
            <a:avLst/>
          </a:prstGeom>
        </p:spPr>
        <p:txBody>
          <a:bodyPr>
            <a:spAutoFit/>
          </a:bodyPr>
          <a:lstStyle/>
          <a:p>
            <a:r>
              <a:rPr lang="en-GB" dirty="0">
                <a:hlinkClick r:id="rId3"/>
              </a:rPr>
              <a:t>https://www.grayline.com/tours/marrakech/ouarzazate-and-desert-mhamid-3-days-2-nights-5969_9_12130_419/</a:t>
            </a:r>
            <a:r>
              <a:rPr lang="en-GB" dirty="0"/>
              <a:t> </a:t>
            </a:r>
          </a:p>
        </p:txBody>
      </p:sp>
    </p:spTree>
    <p:extLst>
      <p:ext uri="{BB962C8B-B14F-4D97-AF65-F5344CB8AC3E}">
        <p14:creationId xmlns:p14="http://schemas.microsoft.com/office/powerpoint/2010/main" val="4272892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Desert gorges (canyons)</a:t>
            </a:r>
          </a:p>
        </p:txBody>
      </p:sp>
      <p:sp>
        <p:nvSpPr>
          <p:cNvPr id="4" name="AutoShape 6" descr="World Bank Docu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World Bank Docu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World Bank Docum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7003999" y="1063151"/>
            <a:ext cx="4753762" cy="5632311"/>
          </a:xfrm>
          <a:prstGeom prst="rect">
            <a:avLst/>
          </a:prstGeom>
          <a:noFill/>
          <a:ln>
            <a:noFill/>
          </a:ln>
        </p:spPr>
        <p:txBody>
          <a:bodyPr wrap="square" rtlCol="0">
            <a:spAutoFit/>
          </a:bodyPr>
          <a:lstStyle/>
          <a:p>
            <a:r>
              <a:rPr lang="en-GB" sz="2000" dirty="0"/>
              <a:t>Mountain regions in deserts are often incised by narrow, steep-sided valleys, or gorges. They may or may not have a river at the bottom. </a:t>
            </a:r>
          </a:p>
          <a:p>
            <a:endParaRPr lang="en-GB" sz="2000" dirty="0"/>
          </a:p>
          <a:p>
            <a:r>
              <a:rPr lang="en-GB" sz="2000" dirty="0"/>
              <a:t>The photo shows the </a:t>
            </a:r>
            <a:r>
              <a:rPr lang="en-GB" sz="2000" dirty="0" err="1"/>
              <a:t>Tiz</a:t>
            </a:r>
            <a:r>
              <a:rPr lang="en-GB" sz="2000" dirty="0"/>
              <a:t>-n-</a:t>
            </a:r>
            <a:r>
              <a:rPr lang="en-GB" sz="2000" dirty="0" err="1"/>
              <a:t>Tinififft</a:t>
            </a:r>
            <a:r>
              <a:rPr lang="en-GB" sz="2000" dirty="0"/>
              <a:t> pass near </a:t>
            </a:r>
            <a:r>
              <a:rPr lang="en-GB" sz="2000" dirty="0" err="1"/>
              <a:t>Ouarzazate</a:t>
            </a:r>
            <a:r>
              <a:rPr lang="en-GB" sz="2000" dirty="0"/>
              <a:t>, a gorge cut into gently-dipping sedimentary rocks of the mountain plateau.</a:t>
            </a:r>
          </a:p>
          <a:p>
            <a:endParaRPr lang="en-GB" sz="2000" dirty="0"/>
          </a:p>
          <a:p>
            <a:r>
              <a:rPr lang="en-GB" sz="2000" dirty="0"/>
              <a:t>Morocco’s gorges are formed by rapid vertical erosion involving vigorous fast flowing rivers. </a:t>
            </a:r>
          </a:p>
          <a:p>
            <a:endParaRPr lang="en-GB" sz="2000" dirty="0"/>
          </a:p>
          <a:p>
            <a:r>
              <a:rPr lang="en-GB" sz="2000" dirty="0"/>
              <a:t>Today the gorge is normally dry, but it can carry substantial runoff following heavy rainfall and shows evidence of rapid vertical fluvial erosion.</a:t>
            </a:r>
          </a:p>
        </p:txBody>
      </p:sp>
      <p:pic>
        <p:nvPicPr>
          <p:cNvPr id="9" name="Picture 8" descr="A picture containing outdoor, sky, valley, canyon&#10;&#10;Description automatically generated">
            <a:extLst>
              <a:ext uri="{FF2B5EF4-FFF2-40B4-BE49-F238E27FC236}">
                <a16:creationId xmlns:a16="http://schemas.microsoft.com/office/drawing/2014/main" id="{DE69EDF1-44A0-0B44-8E56-FC3F4A084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795" y="1525935"/>
            <a:ext cx="6066243" cy="4045809"/>
          </a:xfrm>
          <a:prstGeom prst="rect">
            <a:avLst/>
          </a:prstGeom>
          <a:ln>
            <a:solidFill>
              <a:schemeClr val="tx1"/>
            </a:solidFill>
          </a:ln>
        </p:spPr>
      </p:pic>
    </p:spTree>
    <p:extLst>
      <p:ext uri="{BB962C8B-B14F-4D97-AF65-F5344CB8AC3E}">
        <p14:creationId xmlns:p14="http://schemas.microsoft.com/office/powerpoint/2010/main" val="546310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Mesas and buttes</a:t>
            </a:r>
          </a:p>
        </p:txBody>
      </p:sp>
      <p:sp>
        <p:nvSpPr>
          <p:cNvPr id="4" name="AutoShape 6" descr="World Bank Docu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World Bank Docu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World Bank Docum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7003999" y="1101466"/>
            <a:ext cx="4753762" cy="5324535"/>
          </a:xfrm>
          <a:prstGeom prst="rect">
            <a:avLst/>
          </a:prstGeom>
          <a:noFill/>
          <a:ln>
            <a:noFill/>
          </a:ln>
        </p:spPr>
        <p:txBody>
          <a:bodyPr wrap="square" rtlCol="0">
            <a:spAutoFit/>
          </a:bodyPr>
          <a:lstStyle/>
          <a:p>
            <a:r>
              <a:rPr lang="en-GB" sz="2000" dirty="0"/>
              <a:t>The landscape to the west of </a:t>
            </a:r>
            <a:r>
              <a:rPr lang="en-GB" sz="2000" dirty="0" err="1"/>
              <a:t>Ouarzazate</a:t>
            </a:r>
            <a:r>
              <a:rPr lang="en-GB" sz="2000" dirty="0"/>
              <a:t> is dominated by wide alluvial plains and pediments above which rise isolated flat-topped hills, or </a:t>
            </a:r>
            <a:r>
              <a:rPr lang="en-GB" sz="2000" b="1" dirty="0"/>
              <a:t>mesas.</a:t>
            </a:r>
          </a:p>
          <a:p>
            <a:endParaRPr lang="en-GB" sz="2000" b="1" dirty="0"/>
          </a:p>
          <a:p>
            <a:r>
              <a:rPr lang="en-GB" sz="2000" dirty="0"/>
              <a:t>A </a:t>
            </a:r>
            <a:r>
              <a:rPr lang="en-GB" sz="2000" b="1" dirty="0"/>
              <a:t>mesa</a:t>
            </a:r>
            <a:r>
              <a:rPr lang="en-GB" sz="2000" dirty="0"/>
              <a:t> is an isolated hill or mountain that has a flat, table-like top and steep sides, edged by cliffs. </a:t>
            </a:r>
            <a:r>
              <a:rPr lang="en-GB" sz="2000" b="1" dirty="0"/>
              <a:t>Buttes</a:t>
            </a:r>
            <a:r>
              <a:rPr lang="en-GB" sz="2000" dirty="0"/>
              <a:t> are smaller than mesas and have a more uniform shape. </a:t>
            </a:r>
          </a:p>
          <a:p>
            <a:endParaRPr lang="en-GB" sz="2000" dirty="0"/>
          </a:p>
          <a:p>
            <a:r>
              <a:rPr lang="en-GB" sz="2000" dirty="0"/>
              <a:t>Mesas and buttes form in areas of horizontally-bedded rocks; the flat top is formed by a more resistant ‘cap rock’.</a:t>
            </a:r>
          </a:p>
          <a:p>
            <a:endParaRPr lang="en-GB" sz="2000" dirty="0"/>
          </a:p>
          <a:p>
            <a:r>
              <a:rPr lang="en-GB" sz="2000" dirty="0"/>
              <a:t>Mesas and buttes were originally parts of extensive plateaus worn away by erosion over long periods of time. </a:t>
            </a:r>
          </a:p>
        </p:txBody>
      </p:sp>
      <p:pic>
        <p:nvPicPr>
          <p:cNvPr id="6146" name="Picture 2" descr="me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592034"/>
            <a:ext cx="5798179" cy="434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262201" y="6203045"/>
            <a:ext cx="4157613" cy="369332"/>
          </a:xfrm>
          <a:prstGeom prst="rect">
            <a:avLst/>
          </a:prstGeom>
          <a:noFill/>
        </p:spPr>
        <p:txBody>
          <a:bodyPr wrap="none" rtlCol="0">
            <a:spAutoFit/>
          </a:bodyPr>
          <a:lstStyle/>
          <a:p>
            <a:r>
              <a:rPr lang="en-GB" dirty="0"/>
              <a:t>(Source: Desert landscapes Discover 2016)</a:t>
            </a:r>
          </a:p>
        </p:txBody>
      </p:sp>
    </p:spTree>
    <p:extLst>
      <p:ext uri="{BB962C8B-B14F-4D97-AF65-F5344CB8AC3E}">
        <p14:creationId xmlns:p14="http://schemas.microsoft.com/office/powerpoint/2010/main" val="2632924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Alluvial fans, plains and pediments</a:t>
            </a:r>
          </a:p>
        </p:txBody>
      </p:sp>
      <p:sp>
        <p:nvSpPr>
          <p:cNvPr id="4" name="AutoShape 6" descr="World Bank Docu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World Bank Docu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World Bank Docum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7069313" y="1712462"/>
            <a:ext cx="4858708" cy="4093428"/>
          </a:xfrm>
          <a:prstGeom prst="rect">
            <a:avLst/>
          </a:prstGeom>
          <a:noFill/>
          <a:ln>
            <a:noFill/>
          </a:ln>
        </p:spPr>
        <p:txBody>
          <a:bodyPr wrap="square" rtlCol="0">
            <a:spAutoFit/>
          </a:bodyPr>
          <a:lstStyle/>
          <a:p>
            <a:r>
              <a:rPr lang="en-GB" sz="2000" dirty="0"/>
              <a:t>The mountain edge at Zagora displays classic desert landforms including alluvial fans (cone-shaped water deposits), extensive alluvial plains and rocky pediments.</a:t>
            </a:r>
          </a:p>
          <a:p>
            <a:endParaRPr lang="en-GB" sz="2000" dirty="0"/>
          </a:p>
          <a:p>
            <a:r>
              <a:rPr lang="en-GB" sz="2000" dirty="0"/>
              <a:t>The </a:t>
            </a:r>
            <a:r>
              <a:rPr lang="en-GB" sz="2000" b="1" dirty="0"/>
              <a:t>pediment</a:t>
            </a:r>
            <a:r>
              <a:rPr lang="en-GB" sz="2000" dirty="0"/>
              <a:t> is a slope of deposition and transportation over which debris eroded from the mountain front is moved by sheet flooding. </a:t>
            </a:r>
          </a:p>
          <a:p>
            <a:endParaRPr lang="en-GB" sz="2000" dirty="0"/>
          </a:p>
          <a:p>
            <a:r>
              <a:rPr lang="en-GB" sz="2000" dirty="0"/>
              <a:t>The surface of the pediment is covered with coarse sediment, forming a </a:t>
            </a:r>
            <a:r>
              <a:rPr lang="en-GB" sz="2000" b="1" dirty="0" err="1"/>
              <a:t>reg</a:t>
            </a:r>
            <a:r>
              <a:rPr lang="en-GB" sz="2000" dirty="0"/>
              <a:t> or </a:t>
            </a:r>
            <a:r>
              <a:rPr lang="en-GB" sz="2000" b="1" dirty="0"/>
              <a:t>desert pavement</a:t>
            </a:r>
            <a:r>
              <a:rPr lang="en-GB" sz="2000" dirty="0"/>
              <a:t> of loose stones.</a:t>
            </a:r>
          </a:p>
        </p:txBody>
      </p:sp>
      <p:sp>
        <p:nvSpPr>
          <p:cNvPr id="3" name="Rectangle 2"/>
          <p:cNvSpPr/>
          <p:nvPr/>
        </p:nvSpPr>
        <p:spPr>
          <a:xfrm>
            <a:off x="3121225" y="5982771"/>
            <a:ext cx="3240631" cy="276999"/>
          </a:xfrm>
          <a:prstGeom prst="rect">
            <a:avLst/>
          </a:prstGeom>
        </p:spPr>
        <p:txBody>
          <a:bodyPr wrap="none">
            <a:spAutoFit/>
          </a:bodyPr>
          <a:lstStyle/>
          <a:p>
            <a:r>
              <a:rPr lang="en-GB" sz="1200" dirty="0">
                <a:hlinkClick r:id="rId2"/>
              </a:rPr>
              <a:t>https://egsp.lyellcollection.org/content/25/1/33</a:t>
            </a:r>
            <a:r>
              <a:rPr lang="en-GB" sz="1200" dirty="0"/>
              <a:t> </a:t>
            </a:r>
          </a:p>
        </p:txBody>
      </p:sp>
      <p:sp>
        <p:nvSpPr>
          <p:cNvPr id="9" name="TextBox 8"/>
          <p:cNvSpPr txBox="1"/>
          <p:nvPr/>
        </p:nvSpPr>
        <p:spPr>
          <a:xfrm>
            <a:off x="1077685" y="6325233"/>
            <a:ext cx="4157613" cy="369332"/>
          </a:xfrm>
          <a:prstGeom prst="rect">
            <a:avLst/>
          </a:prstGeom>
          <a:noFill/>
        </p:spPr>
        <p:txBody>
          <a:bodyPr wrap="none" rtlCol="0">
            <a:spAutoFit/>
          </a:bodyPr>
          <a:lstStyle/>
          <a:p>
            <a:r>
              <a:rPr lang="en-GB" dirty="0"/>
              <a:t>(Source: Desert landscapes Discover 2016)</a:t>
            </a:r>
          </a:p>
        </p:txBody>
      </p:sp>
      <p:pic>
        <p:nvPicPr>
          <p:cNvPr id="3075" name="Picture 3" descr="mt_fro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847" y="1640066"/>
            <a:ext cx="5659270" cy="4238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4" name="Picture 2" descr="Chapter 3 Processes and landforms in deserts | Geological Society, London,  Engineering Geology Special Public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537" y="3886165"/>
            <a:ext cx="2991580" cy="199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321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Formation of desert pavement</a:t>
            </a:r>
          </a:p>
        </p:txBody>
      </p:sp>
      <p:sp>
        <p:nvSpPr>
          <p:cNvPr id="4" name="AutoShape 6" descr="World Bank Docu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World Bank Docu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World Bank Docum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7003999" y="1704775"/>
            <a:ext cx="4866872" cy="4093428"/>
          </a:xfrm>
          <a:prstGeom prst="rect">
            <a:avLst/>
          </a:prstGeom>
          <a:noFill/>
          <a:ln>
            <a:noFill/>
          </a:ln>
        </p:spPr>
        <p:txBody>
          <a:bodyPr wrap="square" rtlCol="0">
            <a:spAutoFit/>
          </a:bodyPr>
          <a:lstStyle/>
          <a:p>
            <a:r>
              <a:rPr lang="en-GB" sz="2000" dirty="0"/>
              <a:t>The stony desert pavement or </a:t>
            </a:r>
            <a:r>
              <a:rPr lang="en-GB" sz="2000" dirty="0" err="1"/>
              <a:t>reg</a:t>
            </a:r>
            <a:r>
              <a:rPr lang="en-GB" sz="2000" dirty="0"/>
              <a:t> is a characteristic of pediments near </a:t>
            </a:r>
            <a:r>
              <a:rPr lang="en-GB" sz="2000" dirty="0" err="1"/>
              <a:t>Ouarzazate</a:t>
            </a:r>
            <a:r>
              <a:rPr lang="en-GB" sz="2000" dirty="0"/>
              <a:t>.</a:t>
            </a:r>
          </a:p>
          <a:p>
            <a:endParaRPr lang="en-GB" sz="2000" dirty="0"/>
          </a:p>
          <a:p>
            <a:r>
              <a:rPr lang="en-GB" sz="2000" dirty="0"/>
              <a:t>Whilst water is responsible for the deposition of the sediment, the concentration of larger pebbles results from deflation, a process associated with wind.</a:t>
            </a:r>
          </a:p>
          <a:p>
            <a:endParaRPr lang="en-GB" sz="2000" dirty="0"/>
          </a:p>
          <a:p>
            <a:r>
              <a:rPr lang="en-GB" sz="2000" b="1" dirty="0"/>
              <a:t>Deflation</a:t>
            </a:r>
            <a:r>
              <a:rPr lang="en-GB" sz="2000" dirty="0"/>
              <a:t> occurs when winds blow across a bare desert surface selectively picking up fine sand and silt particles, leaving behind larger sediments to form a pebble-strewn desert pavement, or reg. </a:t>
            </a:r>
          </a:p>
        </p:txBody>
      </p:sp>
      <p:sp>
        <p:nvSpPr>
          <p:cNvPr id="10" name="TextBox 9"/>
          <p:cNvSpPr txBox="1"/>
          <p:nvPr/>
        </p:nvSpPr>
        <p:spPr>
          <a:xfrm>
            <a:off x="1262201" y="6203045"/>
            <a:ext cx="4157613" cy="369332"/>
          </a:xfrm>
          <a:prstGeom prst="rect">
            <a:avLst/>
          </a:prstGeom>
          <a:noFill/>
        </p:spPr>
        <p:txBody>
          <a:bodyPr wrap="none" rtlCol="0">
            <a:spAutoFit/>
          </a:bodyPr>
          <a:lstStyle/>
          <a:p>
            <a:r>
              <a:rPr lang="en-GB" dirty="0"/>
              <a:t>(Source: Desert landscapes Discover 2016)</a:t>
            </a:r>
          </a:p>
        </p:txBody>
      </p:sp>
      <p:pic>
        <p:nvPicPr>
          <p:cNvPr id="71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057400"/>
            <a:ext cx="6222397" cy="338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00050" y="5078186"/>
            <a:ext cx="612321" cy="367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2720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Sand dunes - ergs</a:t>
            </a:r>
          </a:p>
        </p:txBody>
      </p:sp>
      <p:sp>
        <p:nvSpPr>
          <p:cNvPr id="4" name="AutoShape 6" descr="World Bank Docu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World Bank Docu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World Bank Docum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6939642" y="1071464"/>
            <a:ext cx="5070021" cy="5632311"/>
          </a:xfrm>
          <a:prstGeom prst="rect">
            <a:avLst/>
          </a:prstGeom>
          <a:noFill/>
          <a:ln>
            <a:noFill/>
          </a:ln>
        </p:spPr>
        <p:txBody>
          <a:bodyPr wrap="square" rtlCol="0">
            <a:spAutoFit/>
          </a:bodyPr>
          <a:lstStyle/>
          <a:p>
            <a:r>
              <a:rPr lang="en-GB" sz="2000" dirty="0"/>
              <a:t>Sand, which has been eroded and transported from desert surfaces, may be deposited to form sand dunes. </a:t>
            </a:r>
          </a:p>
          <a:p>
            <a:endParaRPr lang="en-GB" sz="2000" dirty="0"/>
          </a:p>
          <a:p>
            <a:r>
              <a:rPr lang="en-GB" sz="2000" dirty="0"/>
              <a:t>A dune field is an area covered by extensive sand dunes; large dune fields are known as </a:t>
            </a:r>
            <a:r>
              <a:rPr lang="en-GB" sz="2000" b="1" dirty="0"/>
              <a:t>ergs</a:t>
            </a:r>
            <a:r>
              <a:rPr lang="en-GB" sz="2000" dirty="0"/>
              <a:t>. </a:t>
            </a:r>
          </a:p>
          <a:p>
            <a:endParaRPr lang="en-GB" sz="2000" dirty="0"/>
          </a:p>
          <a:p>
            <a:r>
              <a:rPr lang="en-GB" sz="2000" dirty="0"/>
              <a:t>It is estimated that 25% to 30% of the world’s deserts are covered by </a:t>
            </a:r>
            <a:r>
              <a:rPr lang="en-GB" sz="2000" dirty="0" err="1"/>
              <a:t>aeolian</a:t>
            </a:r>
            <a:r>
              <a:rPr lang="en-GB" sz="2000" dirty="0"/>
              <a:t> sand and large ergs are to be found in the north-west Sahara near Zagora.</a:t>
            </a:r>
          </a:p>
          <a:p>
            <a:endParaRPr lang="en-GB" sz="2000" dirty="0"/>
          </a:p>
          <a:p>
            <a:r>
              <a:rPr lang="en-GB" sz="2000" dirty="0"/>
              <a:t>The geometric forms of sand dunes are very varied and depend on factors such as the supply of sand, the wind regime, the extent of vegetation cover, moisture content and the shape of the ground surface.</a:t>
            </a:r>
          </a:p>
        </p:txBody>
      </p:sp>
      <p:sp>
        <p:nvSpPr>
          <p:cNvPr id="9" name="TextBox 8"/>
          <p:cNvSpPr txBox="1"/>
          <p:nvPr/>
        </p:nvSpPr>
        <p:spPr>
          <a:xfrm>
            <a:off x="1077685" y="6325233"/>
            <a:ext cx="4157613" cy="369332"/>
          </a:xfrm>
          <a:prstGeom prst="rect">
            <a:avLst/>
          </a:prstGeom>
          <a:noFill/>
        </p:spPr>
        <p:txBody>
          <a:bodyPr wrap="none" rtlCol="0">
            <a:spAutoFit/>
          </a:bodyPr>
          <a:lstStyle/>
          <a:p>
            <a:r>
              <a:rPr lang="en-GB" dirty="0"/>
              <a:t>(Source: Desert landscapes Discover 2016)</a:t>
            </a:r>
          </a:p>
        </p:txBody>
      </p:sp>
      <p:pic>
        <p:nvPicPr>
          <p:cNvPr id="4098" name="Picture 10" descr="du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50" y="4033157"/>
            <a:ext cx="3165150" cy="21063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9" name="Picture 9" descr="du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67" y="1861456"/>
            <a:ext cx="2907093" cy="21717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8667" y="4465864"/>
            <a:ext cx="2434193" cy="369332"/>
          </a:xfrm>
          <a:prstGeom prst="rect">
            <a:avLst/>
          </a:prstGeom>
          <a:noFill/>
        </p:spPr>
        <p:txBody>
          <a:bodyPr wrap="none" rtlCol="0">
            <a:spAutoFit/>
          </a:bodyPr>
          <a:lstStyle/>
          <a:p>
            <a:r>
              <a:rPr lang="en-GB" dirty="0"/>
              <a:t>Sand dunes near Zagora</a:t>
            </a:r>
          </a:p>
        </p:txBody>
      </p:sp>
    </p:spTree>
    <p:extLst>
      <p:ext uri="{BB962C8B-B14F-4D97-AF65-F5344CB8AC3E}">
        <p14:creationId xmlns:p14="http://schemas.microsoft.com/office/powerpoint/2010/main" val="218019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Sand dune encroachment</a:t>
            </a:r>
          </a:p>
        </p:txBody>
      </p:sp>
      <p:sp>
        <p:nvSpPr>
          <p:cNvPr id="4" name="AutoShape 6" descr="World Bank Docu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World Bank Docu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World Bank Docum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7003999" y="1749678"/>
            <a:ext cx="4858708" cy="4093428"/>
          </a:xfrm>
          <a:prstGeom prst="rect">
            <a:avLst/>
          </a:prstGeom>
          <a:noFill/>
          <a:ln>
            <a:noFill/>
          </a:ln>
        </p:spPr>
        <p:txBody>
          <a:bodyPr wrap="square" rtlCol="0">
            <a:spAutoFit/>
          </a:bodyPr>
          <a:lstStyle/>
          <a:p>
            <a:r>
              <a:rPr lang="en-GB" sz="2000" dirty="0"/>
              <a:t>The deposition of sand is a problem at </a:t>
            </a:r>
            <a:r>
              <a:rPr lang="en-GB" sz="2000" dirty="0" err="1"/>
              <a:t>Tinfou</a:t>
            </a:r>
            <a:r>
              <a:rPr lang="en-GB" sz="2000" dirty="0"/>
              <a:t> where fields and buildings have been buried by sand. The photo shows irrigated date palm groves partly buried by sand.</a:t>
            </a:r>
          </a:p>
          <a:p>
            <a:endParaRPr lang="en-GB" sz="2000" dirty="0"/>
          </a:p>
          <a:p>
            <a:r>
              <a:rPr lang="en-GB" sz="2000" dirty="0"/>
              <a:t>Sand encroachment is probably related to the process of desertification and the removal of vegetation cover from the desert plains by human activity. </a:t>
            </a:r>
          </a:p>
          <a:p>
            <a:endParaRPr lang="en-GB" sz="2000" dirty="0"/>
          </a:p>
          <a:p>
            <a:r>
              <a:rPr lang="en-GB" sz="2000" dirty="0"/>
              <a:t>Most of the sand here at </a:t>
            </a:r>
            <a:r>
              <a:rPr lang="en-GB" sz="2000" dirty="0" err="1"/>
              <a:t>Tinfou</a:t>
            </a:r>
            <a:r>
              <a:rPr lang="en-GB" sz="2000" dirty="0"/>
              <a:t> is believed to be of local origin, transported by the wind.</a:t>
            </a:r>
          </a:p>
          <a:p>
            <a:endParaRPr lang="en-GB" sz="2000" dirty="0"/>
          </a:p>
        </p:txBody>
      </p:sp>
      <p:sp>
        <p:nvSpPr>
          <p:cNvPr id="9" name="TextBox 8"/>
          <p:cNvSpPr txBox="1"/>
          <p:nvPr/>
        </p:nvSpPr>
        <p:spPr>
          <a:xfrm>
            <a:off x="1077685" y="6325233"/>
            <a:ext cx="4157613" cy="369332"/>
          </a:xfrm>
          <a:prstGeom prst="rect">
            <a:avLst/>
          </a:prstGeom>
          <a:noFill/>
        </p:spPr>
        <p:txBody>
          <a:bodyPr wrap="none" rtlCol="0">
            <a:spAutoFit/>
          </a:bodyPr>
          <a:lstStyle/>
          <a:p>
            <a:r>
              <a:rPr lang="en-GB" dirty="0"/>
              <a:t>(Source: Desert landscapes Discover 2016)</a:t>
            </a:r>
          </a:p>
        </p:txBody>
      </p:sp>
      <p:pic>
        <p:nvPicPr>
          <p:cNvPr id="5122" name="Picture 11" descr="tinfou_du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53" y="1771649"/>
            <a:ext cx="5424379" cy="4049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375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2405</TotalTime>
  <Words>809</Words>
  <Application>Microsoft Macintosh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Avenir Next</vt:lpstr>
      <vt:lpstr>Calibri</vt:lpstr>
      <vt:lpstr>Calibri Light</vt:lpstr>
      <vt:lpstr>Office Theme</vt:lpstr>
      <vt:lpstr>Desert landscapes</vt:lpstr>
      <vt:lpstr>Where are Morocco’s hot deserts?</vt:lpstr>
      <vt:lpstr>What are desert landscapes?</vt:lpstr>
      <vt:lpstr>Desert gorges (canyons)</vt:lpstr>
      <vt:lpstr>Mesas and buttes</vt:lpstr>
      <vt:lpstr>Alluvial fans, plains and pediments</vt:lpstr>
      <vt:lpstr>Formation of desert pavement</vt:lpstr>
      <vt:lpstr>Sand dunes - ergs</vt:lpstr>
      <vt:lpstr>Sand dune encroachment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McHugo</dc:creator>
  <cp:lastModifiedBy>new media</cp:lastModifiedBy>
  <cp:revision>81</cp:revision>
  <dcterms:created xsi:type="dcterms:W3CDTF">2020-10-27T15:27:07Z</dcterms:created>
  <dcterms:modified xsi:type="dcterms:W3CDTF">2021-02-08T14:03:26Z</dcterms:modified>
</cp:coreProperties>
</file>