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3" r:id="rId5"/>
    <p:sldId id="260" r:id="rId6"/>
    <p:sldId id="261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3" autoAdjust="0"/>
    <p:restoredTop sz="94660"/>
  </p:normalViewPr>
  <p:slideViewPr>
    <p:cSldViewPr snapToGrid="0">
      <p:cViewPr varScale="1">
        <p:scale>
          <a:sx n="184" d="100"/>
          <a:sy n="184" d="100"/>
        </p:scale>
        <p:origin x="38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BE56F-0BA7-4F27-BC64-299002212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0A97F4-F002-4BB8-8035-D3D127A70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CAF5A-1FF1-4EA5-9DAB-654DB10F8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22578-CD24-46E5-87EE-BE77D8FB1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ABCD2-2855-4EF7-860D-D075D60FA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34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6960F-AE0D-46E6-AD7E-99030C42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01A21-B8A7-4833-BCF8-EC03B2BF2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BA1A2-79C8-4860-833F-2770042B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519BA-5FE9-44BF-9C62-BDB7FBF0E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7E7E-3F1E-4AAA-AA5A-32336A37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56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954C3C-8DC0-4A3C-973E-E35F7E56E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E2A339-EDAF-4490-89F2-37BA96B33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9AA60-967C-446D-B075-AC94E7A0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604D8-3D96-4810-AF78-E3B5F85B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D8CCB-0C01-45AD-97D4-89A50DEC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671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B55D5-D3D3-4FD8-85B2-F3A03FE6A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C50C-5832-4A5F-8A78-4D26CB147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854FE-07FB-441D-A928-C620D1BDD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FB0CE-6817-4C26-880D-02E81276C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3A43A-AFF4-4FA4-A414-B9119CF1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492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BF62F-79EF-42D9-A2CB-362F9A78F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3F1A7-8B6B-44F4-B43A-CC289E401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9181A-21D7-4F6C-89CF-F2B14DFB4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D9E7E-D0F2-41D0-AB5B-722796E2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2BC37-57A6-4ADD-A7BB-EFBCEAE1F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1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B6C70-E804-42AC-9D33-F017DF085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816EA-C4F5-4630-BC39-7BE3D7D28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D8208-4AB5-4A2A-AB5F-C7BD0E8EB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8F913-8C2C-4033-91EE-F6EE9169B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D99DF-14C9-4520-A560-268E0139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13508-065A-4BE7-A0E0-1C37C10C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88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9EC3A-AFFD-4D6A-BED0-8446CA9BD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7C549-BB83-4E66-B4D9-9C2584D31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78692-D982-4585-BE8B-8739029D8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DD736-5E35-4E0E-AB4A-16F1A4F177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18310E-9CDA-4B17-8CFC-BA5DD8A47F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538845-9387-4E6A-AEB2-80B87FB5E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902DB-C60C-42D4-873D-ECA576CE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FF6245-7BA4-43D3-B6FE-78F9CABC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75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C239E-BDEB-4382-B644-2A4A25D6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F3F5A-1227-45E3-9128-9A8745BFC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4769C1-5063-4A4A-807F-A5BE0A67A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300A8-0059-4E44-A810-DE162E226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91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615BBC-238E-4085-8EA6-F6F11042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745437-066F-4D3B-8324-5E364584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9E99B-91DB-4C51-A41B-F59D0F30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874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A2FE-2799-469C-9CBE-4E49AF005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812F7-95FD-4476-BA96-712342CB9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CBCEA-D844-4439-8EDA-F7828CAA6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331CC-DE69-4DC0-BE3C-05F1069A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65DBC-E24D-438B-89C9-1C8EF9C0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F4317-876B-4490-A920-9FB115929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827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6A9A5-0AF8-4FA8-AAB1-F16EF8BB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4843CB-9971-41A8-92A5-B9F229B575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4F6F7-05BD-4667-AF22-B46CAA781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F0272-953A-4135-B3AC-A30D36CB6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A9651-FB3D-4047-A2CC-A7CEF3398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03CF1-8814-41F2-884C-DF32F4B86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91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0CE2FF-04E1-468B-A69D-8E5B3E755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4A08C-6A5D-4BE3-AADC-BA3331E77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AE575-DFEC-4D64-AE1D-5D42EC32B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0A229-081E-478B-AE5B-D96EFD51C597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98A4C-0972-4D4B-B087-7CE520B8B2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975E9-9A62-4B63-9734-5F33C319C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AE9DD-63E3-444A-9E9D-97A73477D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47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discover.ltd.uk/home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info@discover.ltd.uk" TargetMode="External"/><Relationship Id="rId4" Type="http://schemas.openxmlformats.org/officeDocument/2006/relationships/hyperlink" Target="http://www.discover-morocco-online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climate-data.org/africa/morocco/ouarzazate/ouarzazate-29482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The-heterogenic-desert-landscape-contains-a-diversity-of-landforms-soils-and-various_fig7_215605371" TargetMode="External"/><Relationship Id="rId7" Type="http://schemas.openxmlformats.org/officeDocument/2006/relationships/hyperlink" Target="http://geo.msu.edu/extra/soilprofiles/Aridisols.htm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s://slideplayer.com/slide/10051705/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charlessaharadesert/food-web-and-food-chain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oroccoworldnews.com/2013/08/102413/13-scorpion-related-deaths-in-morocco-in-2013-ministry/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science/body-temperature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hutterstock.com/video/clip-5676449-berber-catching-lizard-sahara-desert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mrgoldengcsegeography/hot-deserts/plants-and-animals-in-hot-desert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line.fr/en/photos/apocynaceae/calotropis-procera#photo-2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4483-BD31-FA48-A391-AD4284D2B8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Hot Deserts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415EF7-A145-4743-8A1C-D4C46D4A95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Desert ecosystems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1D2A19-1D06-0F43-8FB8-BB2CAE65A81F}"/>
              </a:ext>
            </a:extLst>
          </p:cNvPr>
          <p:cNvSpPr/>
          <p:nvPr/>
        </p:nvSpPr>
        <p:spPr>
          <a:xfrm>
            <a:off x="48000" y="0"/>
            <a:ext cx="360000" cy="6858000"/>
          </a:xfrm>
          <a:prstGeom prst="rect">
            <a:avLst/>
          </a:prstGeom>
          <a:solidFill>
            <a:srgbClr val="727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0" name="Picture 9" descr="Logo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ADB4741F-DC8E-074D-91A5-545EA03C8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000" y="5764800"/>
            <a:ext cx="1680000" cy="975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74C08F-82B9-CB43-AD30-DEAAD69976D6}"/>
              </a:ext>
            </a:extLst>
          </p:cNvPr>
          <p:cNvSpPr/>
          <p:nvPr/>
        </p:nvSpPr>
        <p:spPr>
          <a:xfrm>
            <a:off x="0" y="0"/>
            <a:ext cx="48000" cy="6858000"/>
          </a:xfrm>
          <a:prstGeom prst="rect">
            <a:avLst/>
          </a:prstGeom>
          <a:solidFill>
            <a:srgbClr val="EBB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D98508-5DD4-7F40-96C3-F9B497230000}"/>
              </a:ext>
            </a:extLst>
          </p:cNvPr>
          <p:cNvSpPr/>
          <p:nvPr/>
        </p:nvSpPr>
        <p:spPr>
          <a:xfrm>
            <a:off x="408000" y="0"/>
            <a:ext cx="52800" cy="6858000"/>
          </a:xfrm>
          <a:prstGeom prst="rect">
            <a:avLst/>
          </a:prstGeom>
          <a:solidFill>
            <a:srgbClr val="001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0628CD-F2FC-4440-AEF2-5894160D45CB}"/>
              </a:ext>
            </a:extLst>
          </p:cNvPr>
          <p:cNvSpPr/>
          <p:nvPr/>
        </p:nvSpPr>
        <p:spPr>
          <a:xfrm>
            <a:off x="4566734" y="6607540"/>
            <a:ext cx="362780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200" dirty="0">
                <a:solidFill>
                  <a:srgbClr val="001D3F"/>
                </a:solidFill>
                <a:latin typeface="Avenir Next" panose="020B0503020202020204" pitchFamily="34" charset="0"/>
              </a:rPr>
              <a:t>+44 (0)1883 744392 </a:t>
            </a:r>
            <a:r>
              <a:rPr lang="en-GB" sz="1200" dirty="0">
                <a:solidFill>
                  <a:srgbClr val="001D3F"/>
                </a:solidFill>
                <a:latin typeface="Avenir Next" panose="020B0503020202020204" pitchFamily="34" charset="0"/>
                <a:hlinkClick r:id="rId4"/>
              </a:rPr>
              <a:t>www.discover-morocco-online.com</a:t>
            </a:r>
            <a:endParaRPr lang="en-US" sz="1200" dirty="0">
              <a:solidFill>
                <a:srgbClr val="001D3F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B17436-5E1A-3341-9F45-E6AD8F33319F}"/>
              </a:ext>
            </a:extLst>
          </p:cNvPr>
          <p:cNvSpPr/>
          <p:nvPr/>
        </p:nvSpPr>
        <p:spPr>
          <a:xfrm>
            <a:off x="8625316" y="6579633"/>
            <a:ext cx="1374992" cy="2051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333" dirty="0">
                <a:solidFill>
                  <a:srgbClr val="001D3F"/>
                </a:solidFill>
                <a:latin typeface="Avenir Next" panose="020B0503020202020204" pitchFamily="34" charset="0"/>
                <a:hlinkClick r:id="rId5"/>
              </a:rPr>
              <a:t>info@</a:t>
            </a:r>
            <a:r>
              <a:rPr lang="en-GB" sz="1200" dirty="0">
                <a:solidFill>
                  <a:srgbClr val="001D3F"/>
                </a:solidFill>
                <a:latin typeface="Avenir Next" panose="020B0503020202020204" pitchFamily="34" charset="0"/>
                <a:hlinkClick r:id="rId5"/>
              </a:rPr>
              <a:t>discover</a:t>
            </a:r>
            <a:r>
              <a:rPr lang="en-GB" sz="1333" dirty="0">
                <a:solidFill>
                  <a:srgbClr val="001D3F"/>
                </a:solidFill>
                <a:latin typeface="Avenir Next" panose="020B0503020202020204" pitchFamily="34" charset="0"/>
                <a:hlinkClick r:id="rId5"/>
              </a:rPr>
              <a:t>.ltd.uk</a:t>
            </a:r>
            <a:endParaRPr lang="en-US" sz="1333" dirty="0">
              <a:solidFill>
                <a:srgbClr val="001D3F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9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hot desert ecosystem?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18591" y="1515437"/>
            <a:ext cx="4713534" cy="5016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A </a:t>
            </a:r>
            <a:r>
              <a:rPr lang="en-GB" sz="2000" b="1" dirty="0"/>
              <a:t>hot desert ecosystem </a:t>
            </a:r>
            <a:r>
              <a:rPr lang="en-GB" sz="2000" dirty="0"/>
              <a:t>is defined as the </a:t>
            </a:r>
          </a:p>
          <a:p>
            <a:r>
              <a:rPr lang="en-GB" sz="2000" dirty="0"/>
              <a:t>interactions between living organisms, </a:t>
            </a:r>
          </a:p>
          <a:p>
            <a:r>
              <a:rPr lang="en-GB" sz="2000" dirty="0"/>
              <a:t>the climate and the soil in a hot desert</a:t>
            </a:r>
          </a:p>
          <a:p>
            <a:endParaRPr lang="en-GB" sz="2000" dirty="0"/>
          </a:p>
          <a:p>
            <a:r>
              <a:rPr lang="en-GB" sz="2000" dirty="0"/>
              <a:t>Hot deserts are extremely hostile natural </a:t>
            </a:r>
          </a:p>
          <a:p>
            <a:r>
              <a:rPr lang="en-GB" sz="2000" dirty="0"/>
              <a:t>environments. They experience low annual </a:t>
            </a:r>
          </a:p>
          <a:p>
            <a:r>
              <a:rPr lang="en-GB" sz="2000" dirty="0"/>
              <a:t>rainfall (less than 250mm) and extreme </a:t>
            </a:r>
          </a:p>
          <a:p>
            <a:r>
              <a:rPr lang="en-GB" sz="2000" dirty="0"/>
              <a:t>temperatures (over 40°C in summer but </a:t>
            </a:r>
          </a:p>
          <a:p>
            <a:r>
              <a:rPr lang="en-GB" sz="2000" dirty="0"/>
              <a:t>below freezing during winter nights). It can </a:t>
            </a:r>
          </a:p>
          <a:p>
            <a:r>
              <a:rPr lang="en-GB" sz="2000" dirty="0"/>
              <a:t>even snow in deserts!</a:t>
            </a:r>
          </a:p>
          <a:p>
            <a:endParaRPr lang="en-GB" sz="2000" dirty="0"/>
          </a:p>
          <a:p>
            <a:r>
              <a:rPr lang="en-GB" sz="2000" dirty="0"/>
              <a:t>Soils tend to be sandy and dry, unable to </a:t>
            </a:r>
          </a:p>
          <a:p>
            <a:r>
              <a:rPr lang="en-GB" sz="2000" dirty="0"/>
              <a:t>hold much water.</a:t>
            </a:r>
          </a:p>
          <a:p>
            <a:endParaRPr lang="en-GB" sz="2000" dirty="0"/>
          </a:p>
          <a:p>
            <a:r>
              <a:rPr lang="en-GB" sz="2000" dirty="0"/>
              <a:t>Desert plants and animals have adapted to</a:t>
            </a:r>
          </a:p>
          <a:p>
            <a:r>
              <a:rPr lang="en-GB" sz="2000" dirty="0"/>
              <a:t>cope with this hostile environment.</a:t>
            </a:r>
          </a:p>
        </p:txBody>
      </p:sp>
      <p:pic>
        <p:nvPicPr>
          <p:cNvPr id="13" name="Picture 12" descr="A group of palm trees in a desert&#10;&#10;Description automatically generated with medium confidence">
            <a:extLst>
              <a:ext uri="{FF2B5EF4-FFF2-40B4-BE49-F238E27FC236}">
                <a16:creationId xmlns:a16="http://schemas.microsoft.com/office/drawing/2014/main" id="{54E33D56-F5CF-BB45-BDCA-DE1A8BD40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2" y="1690688"/>
            <a:ext cx="6656528" cy="44486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7329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Ouarzazate</a:t>
            </a:r>
            <a:r>
              <a:rPr lang="en-GB" dirty="0"/>
              <a:t> climate graph</a:t>
            </a:r>
          </a:p>
        </p:txBody>
      </p:sp>
      <p:pic>
        <p:nvPicPr>
          <p:cNvPr id="4098" name="Picture 2" descr="Ouarzazate climate: Average Temperature, weather by month, Ouarzazate  weather averages - Climate-Data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81" y="1515437"/>
            <a:ext cx="6343197" cy="47554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74354" y="1538672"/>
            <a:ext cx="5173083" cy="470898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 err="1"/>
              <a:t>Ouarzazate</a:t>
            </a:r>
            <a:r>
              <a:rPr lang="en-GB" sz="2000" dirty="0"/>
              <a:t> is located on the northern edge of</a:t>
            </a:r>
          </a:p>
          <a:p>
            <a:r>
              <a:rPr lang="en-GB" sz="2000" dirty="0"/>
              <a:t> the Sahara Desert in Morocco</a:t>
            </a:r>
          </a:p>
          <a:p>
            <a:endParaRPr lang="en-GB" sz="2000" dirty="0"/>
          </a:p>
          <a:p>
            <a:r>
              <a:rPr lang="en-GB" sz="2000" dirty="0"/>
              <a:t>It experiences a low average annual rainfall</a:t>
            </a:r>
          </a:p>
          <a:p>
            <a:r>
              <a:rPr lang="en-GB" sz="2000" dirty="0"/>
              <a:t>(150mm), most of which falls in winter</a:t>
            </a:r>
          </a:p>
          <a:p>
            <a:endParaRPr lang="en-GB" sz="2000" dirty="0"/>
          </a:p>
          <a:p>
            <a:r>
              <a:rPr lang="en-GB" sz="2000" dirty="0"/>
              <a:t>Summer temperatures are high, and can exceed</a:t>
            </a:r>
          </a:p>
          <a:p>
            <a:r>
              <a:rPr lang="en-GB" sz="2000" dirty="0"/>
              <a:t> 40°C. In the winter, nights can be freezing</a:t>
            </a:r>
          </a:p>
          <a:p>
            <a:endParaRPr lang="en-GB" sz="2000" dirty="0"/>
          </a:p>
          <a:p>
            <a:r>
              <a:rPr lang="en-GB" sz="2000" dirty="0"/>
              <a:t>Descending air at this</a:t>
            </a:r>
          </a:p>
          <a:p>
            <a:r>
              <a:rPr lang="en-GB" sz="2000" dirty="0"/>
              <a:t>latitude (due to the</a:t>
            </a:r>
          </a:p>
          <a:p>
            <a:r>
              <a:rPr lang="en-GB" sz="2000" dirty="0"/>
              <a:t>global atmospheric</a:t>
            </a:r>
          </a:p>
          <a:p>
            <a:r>
              <a:rPr lang="en-GB" sz="2000" dirty="0"/>
              <a:t>circulation) brings </a:t>
            </a:r>
          </a:p>
          <a:p>
            <a:r>
              <a:rPr lang="en-GB" sz="2000" dirty="0"/>
              <a:t>prolonged sunshine</a:t>
            </a:r>
          </a:p>
          <a:p>
            <a:r>
              <a:rPr lang="en-GB" sz="2000" dirty="0"/>
              <a:t>and clear skies.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24643" y="6393695"/>
            <a:ext cx="7707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https://en.climate-data.org/africa/morocco/ouarzazate/ouarzazate-29482/</a:t>
            </a:r>
            <a:r>
              <a:rPr lang="en-GB" dirty="0"/>
              <a:t> </a:t>
            </a:r>
          </a:p>
        </p:txBody>
      </p:sp>
      <p:pic>
        <p:nvPicPr>
          <p:cNvPr id="7" name="Picture 2" descr="Plants In The Sahara Desert Stock Image - Image of summer, africa: 682016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896" y="4348428"/>
            <a:ext cx="2412727" cy="17761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560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Desert soils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2289" y="1675628"/>
            <a:ext cx="5859153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Desert soils are mostly very sandy (90-95%)</a:t>
            </a:r>
          </a:p>
          <a:p>
            <a:endParaRPr lang="en-GB" sz="2000" dirty="0"/>
          </a:p>
          <a:p>
            <a:r>
              <a:rPr lang="en-GB" sz="2000" dirty="0"/>
              <a:t>Sandy soils are extremely permeable, allowing water to pass through rapidly. As a result, they do not hold water and tend to be very dry.</a:t>
            </a:r>
          </a:p>
          <a:p>
            <a:endParaRPr lang="en-GB" sz="2000" dirty="0"/>
          </a:p>
          <a:p>
            <a:r>
              <a:rPr lang="en-GB" sz="2000" dirty="0"/>
              <a:t>The lack of vegetation </a:t>
            </a:r>
          </a:p>
          <a:p>
            <a:r>
              <a:rPr lang="en-GB" sz="2000" dirty="0"/>
              <a:t>deprives the soil of</a:t>
            </a:r>
          </a:p>
          <a:p>
            <a:r>
              <a:rPr lang="en-GB" sz="2000" dirty="0"/>
              <a:t>organic matter. This </a:t>
            </a:r>
          </a:p>
          <a:p>
            <a:r>
              <a:rPr lang="en-GB" sz="2000" dirty="0"/>
              <a:t>means that soils are</a:t>
            </a:r>
          </a:p>
          <a:p>
            <a:r>
              <a:rPr lang="en-GB" sz="2000" dirty="0"/>
              <a:t>generally quite infertile </a:t>
            </a:r>
          </a:p>
          <a:p>
            <a:r>
              <a:rPr lang="en-GB" sz="2000" dirty="0"/>
              <a:t>and friable, easily blown</a:t>
            </a:r>
          </a:p>
          <a:p>
            <a:r>
              <a:rPr lang="en-GB" sz="2000" dirty="0"/>
              <a:t>or washed away.</a:t>
            </a:r>
          </a:p>
        </p:txBody>
      </p:sp>
      <p:pic>
        <p:nvPicPr>
          <p:cNvPr id="5124" name="Picture 4" descr="1. The heterogenic desert landscape contains a diversity of landforms,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965" y="3624850"/>
            <a:ext cx="3104477" cy="20632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22289" y="610743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hlinkClick r:id="rId3"/>
              </a:rPr>
              <a:t>https://www.researchgate.net/figure/The-heterogenic-desert-landscape-contains-a-diversity-of-landforms-soils-and-various_fig7_215605371</a:t>
            </a:r>
            <a:r>
              <a:rPr lang="en-GB" sz="1400" dirty="0"/>
              <a:t> </a:t>
            </a:r>
          </a:p>
        </p:txBody>
      </p:sp>
      <p:pic>
        <p:nvPicPr>
          <p:cNvPr id="3078" name="Picture 6" descr="SOIL: A RENEWABLE RESOURCE Soil is a slowly renewed resource that provides  most of the nutrients needed for plant growth and also helps purify water.  Soil. - ppt downloa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0" r="42948" b="3159"/>
          <a:stretch/>
        </p:blipFill>
        <p:spPr bwMode="auto">
          <a:xfrm>
            <a:off x="2972952" y="1427052"/>
            <a:ext cx="2849337" cy="459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91212" y="6184383"/>
            <a:ext cx="27529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hlinkClick r:id="rId5"/>
              </a:rPr>
              <a:t>https://slideplayer.com/slide/10051705/</a:t>
            </a:r>
            <a:r>
              <a:rPr lang="en-GB" sz="1200" dirty="0"/>
              <a:t> </a:t>
            </a:r>
          </a:p>
        </p:txBody>
      </p:sp>
      <p:pic>
        <p:nvPicPr>
          <p:cNvPr id="3080" name="Picture 8" descr="Aridisol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r="36495"/>
          <a:stretch/>
        </p:blipFill>
        <p:spPr bwMode="auto">
          <a:xfrm>
            <a:off x="691212" y="1825940"/>
            <a:ext cx="2169208" cy="399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60420" y="1339878"/>
            <a:ext cx="34337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hlinkClick r:id="rId7"/>
              </a:rPr>
              <a:t>http://geo.msu.edu/extra/soilprofiles/Aridisols.htm</a:t>
            </a:r>
            <a:r>
              <a:rPr lang="en-GB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2305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Sahara desert food web/chain</a:t>
            </a:r>
          </a:p>
        </p:txBody>
      </p:sp>
      <p:pic>
        <p:nvPicPr>
          <p:cNvPr id="1026" name="Picture 2" descr="Food web and food chain - Sahara Des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9" y="1528989"/>
            <a:ext cx="60388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22664" y="6207125"/>
            <a:ext cx="7609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https://sites.google.com/site/charlessaharadesert/food-web-and-food-chain</a:t>
            </a:r>
            <a:r>
              <a:rPr lang="en-GB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48980" y="1392008"/>
            <a:ext cx="5434180" cy="470898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Despite the hostile conditions, the Sahara is</a:t>
            </a:r>
          </a:p>
          <a:p>
            <a:r>
              <a:rPr lang="en-GB" sz="2000" dirty="0"/>
              <a:t>home to about 500 species of plants,70 species</a:t>
            </a:r>
          </a:p>
          <a:p>
            <a:r>
              <a:rPr lang="en-GB" sz="2000" dirty="0"/>
              <a:t>of mammals, 300 species of birds, and 100 species</a:t>
            </a:r>
          </a:p>
          <a:p>
            <a:r>
              <a:rPr lang="en-GB" sz="2000" dirty="0"/>
              <a:t>of reptiles. There are also many species of spiders</a:t>
            </a:r>
          </a:p>
          <a:p>
            <a:r>
              <a:rPr lang="en-GB" sz="2000" dirty="0"/>
              <a:t>and scorpions.</a:t>
            </a:r>
          </a:p>
          <a:p>
            <a:endParaRPr lang="en-GB" sz="2000" dirty="0"/>
          </a:p>
          <a:p>
            <a:r>
              <a:rPr lang="en-GB" sz="2000" dirty="0"/>
              <a:t>Energy passes between the different species as </a:t>
            </a:r>
          </a:p>
          <a:p>
            <a:r>
              <a:rPr lang="en-GB" sz="2000" dirty="0"/>
              <a:t>shown by the diagram alongside</a:t>
            </a:r>
          </a:p>
          <a:p>
            <a:endParaRPr lang="en-GB" sz="2000" dirty="0"/>
          </a:p>
          <a:p>
            <a:r>
              <a:rPr lang="en-GB" sz="2000" dirty="0"/>
              <a:t>A </a:t>
            </a:r>
            <a:r>
              <a:rPr lang="en-GB" sz="2000" b="1" dirty="0"/>
              <a:t>food chain </a:t>
            </a:r>
            <a:r>
              <a:rPr lang="en-GB" sz="2000" dirty="0"/>
              <a:t>describes one single pathway of </a:t>
            </a:r>
          </a:p>
          <a:p>
            <a:r>
              <a:rPr lang="en-GB" sz="2000" dirty="0"/>
              <a:t>energy exchange between species</a:t>
            </a:r>
          </a:p>
          <a:p>
            <a:endParaRPr lang="en-GB" sz="2000" dirty="0"/>
          </a:p>
          <a:p>
            <a:r>
              <a:rPr lang="en-GB" sz="2000" dirty="0"/>
              <a:t>A </a:t>
            </a:r>
            <a:r>
              <a:rPr lang="en-GB" sz="2000" b="1" dirty="0"/>
              <a:t>food web </a:t>
            </a:r>
            <a:r>
              <a:rPr lang="en-GB" sz="2000" dirty="0"/>
              <a:t>describes the interrelationships </a:t>
            </a:r>
          </a:p>
          <a:p>
            <a:r>
              <a:rPr lang="en-GB" sz="2000" dirty="0"/>
              <a:t>between plants and animals and shows connected</a:t>
            </a:r>
          </a:p>
          <a:p>
            <a:r>
              <a:rPr lang="en-GB" sz="2000" dirty="0"/>
              <a:t>food chains</a:t>
            </a:r>
          </a:p>
        </p:txBody>
      </p:sp>
      <p:pic>
        <p:nvPicPr>
          <p:cNvPr id="2050" name="Picture 2" descr="13 scorpion-related deaths in Morocco in 2013: Minist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443" y="113944"/>
            <a:ext cx="1570717" cy="12188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09407" y="113944"/>
            <a:ext cx="5712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hlinkClick r:id="rId5"/>
              </a:rPr>
              <a:t>https://www.moroccoworldnews.com/2013/08/102413/13-scorpion-related-deaths-in-morocco-in-2013-ministry/</a:t>
            </a:r>
            <a:r>
              <a:rPr lang="en-GB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370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Animal adaptions: desert monitor lizard</a:t>
            </a:r>
          </a:p>
        </p:txBody>
      </p:sp>
      <p:pic>
        <p:nvPicPr>
          <p:cNvPr id="2050" name="Picture 2" descr="Body temperature | biology | Britann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606" y="3127044"/>
            <a:ext cx="3135086" cy="26256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37445" y="5969381"/>
            <a:ext cx="4274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hlinkClick r:id="rId3"/>
              </a:rPr>
              <a:t>https://www.britannica.com/science/body-temperature</a:t>
            </a:r>
            <a:r>
              <a:rPr lang="en-GB" sz="1400" dirty="0"/>
              <a:t> </a:t>
            </a:r>
          </a:p>
        </p:txBody>
      </p:sp>
      <p:pic>
        <p:nvPicPr>
          <p:cNvPr id="2056" name="Picture 8" descr="Berber Catching a Lizard in Stock Footage Video (100% Royalty-free) 5676449  | Shutter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6" y="1782253"/>
            <a:ext cx="5281687" cy="39736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1299" y="601942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hlinkClick r:id="rId5"/>
              </a:rPr>
              <a:t>https://www.shutterstock.com/video/clip-5676449-berber-catching-lizard-sahara-desert</a:t>
            </a:r>
            <a:r>
              <a:rPr lang="en-GB" sz="14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70825" y="1487695"/>
            <a:ext cx="5851063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The desert monitor lizard is cold-blooded and needs to heat up during the day. Its hairless, scaly skin is perfectly adapted to warming up on hot rocks.</a:t>
            </a:r>
          </a:p>
          <a:p>
            <a:endParaRPr lang="en-GB" sz="2000" dirty="0"/>
          </a:p>
          <a:p>
            <a:r>
              <a:rPr lang="en-GB" sz="2000" dirty="0"/>
              <a:t>Evaporation through the</a:t>
            </a:r>
          </a:p>
          <a:p>
            <a:r>
              <a:rPr lang="en-GB" sz="2000" dirty="0"/>
              <a:t>mouth and heat loss </a:t>
            </a:r>
          </a:p>
          <a:p>
            <a:r>
              <a:rPr lang="en-GB" sz="2000" dirty="0"/>
              <a:t>through thermal radiation</a:t>
            </a:r>
          </a:p>
          <a:p>
            <a:r>
              <a:rPr lang="en-GB" sz="2000" dirty="0"/>
              <a:t>helps to regulate its </a:t>
            </a:r>
          </a:p>
          <a:p>
            <a:r>
              <a:rPr lang="en-GB" sz="2000" dirty="0"/>
              <a:t>temperature.</a:t>
            </a:r>
          </a:p>
          <a:p>
            <a:endParaRPr lang="en-GB" sz="2000" dirty="0"/>
          </a:p>
          <a:p>
            <a:r>
              <a:rPr lang="en-GB" sz="2000" dirty="0"/>
              <a:t>The desert monitor lizard</a:t>
            </a:r>
          </a:p>
          <a:p>
            <a:r>
              <a:rPr lang="en-GB" sz="2000" dirty="0"/>
              <a:t>hibernates during colder</a:t>
            </a:r>
          </a:p>
          <a:p>
            <a:r>
              <a:rPr lang="en-GB" sz="2000" dirty="0"/>
              <a:t>periods.</a:t>
            </a:r>
          </a:p>
        </p:txBody>
      </p:sp>
    </p:spTree>
    <p:extLst>
      <p:ext uri="{BB962C8B-B14F-4D97-AF65-F5344CB8AC3E}">
        <p14:creationId xmlns:p14="http://schemas.microsoft.com/office/powerpoint/2010/main" val="3291128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Animal adaptations: camels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56019" y="1330778"/>
            <a:ext cx="4627139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Camels are the traditional form of transport in hot deserts because they are</a:t>
            </a:r>
          </a:p>
          <a:p>
            <a:r>
              <a:rPr lang="en-GB" sz="2000" dirty="0"/>
              <a:t>very well adapted to living in such hostile conditions.</a:t>
            </a:r>
          </a:p>
          <a:p>
            <a:endParaRPr lang="en-GB" sz="2000" dirty="0"/>
          </a:p>
        </p:txBody>
      </p:sp>
      <p:pic>
        <p:nvPicPr>
          <p:cNvPr id="8" name="Picture 1" descr="https://sites.google.com/site/mrgoldengcsegeography/_/rsrc/1468868302148/hot-deserts/plants-and-animals-in-hot-deserts/camel_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736" y="2740714"/>
            <a:ext cx="4862997" cy="362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5222" y="5999020"/>
            <a:ext cx="3421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Here’s a close-up of a camel’s hoof</a:t>
            </a:r>
          </a:p>
        </p:txBody>
      </p:sp>
      <p:sp>
        <p:nvSpPr>
          <p:cNvPr id="6" name="Rectangle 5"/>
          <p:cNvSpPr/>
          <p:nvPr/>
        </p:nvSpPr>
        <p:spPr>
          <a:xfrm>
            <a:off x="7527471" y="6260630"/>
            <a:ext cx="44794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800" dirty="0">
                <a:latin typeface="Calibri" pitchFamily="34" charset="0"/>
                <a:ea typeface="Calibri" pitchFamily="34" charset="0"/>
                <a:cs typeface="Times New Roman" pitchFamily="18" charset="0"/>
                <a:hlinkClick r:id="rId3"/>
              </a:rPr>
              <a:t>https://sites.google.com/site/mrgoldengcsegeography/hot-deserts/plants-and-animals-in-hot-deserts</a:t>
            </a:r>
            <a:r>
              <a:rPr lang="en-GB" altLang="en-US" sz="8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en-GB" altLang="en-US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A camel with a ball in its mouth&#10;&#10;Description automatically generated with low confidence">
            <a:extLst>
              <a:ext uri="{FF2B5EF4-FFF2-40B4-BE49-F238E27FC236}">
                <a16:creationId xmlns:a16="http://schemas.microsoft.com/office/drawing/2014/main" id="{F6ABA75C-F900-6345-86A1-F557F7CA4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67" y="1429769"/>
            <a:ext cx="6224194" cy="41494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73" y="4855733"/>
            <a:ext cx="2562191" cy="17081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84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Plant adaptations: wild desert gourd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AutoShape 5" descr="Colocynth Bitter apple Wild gourd Gall Citrullus colocynthis desert Stock  Photo - Ala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211927" y="1545701"/>
            <a:ext cx="6048515" cy="470898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This creeping vine-like plant is common in the Moroccan</a:t>
            </a:r>
          </a:p>
          <a:p>
            <a:r>
              <a:rPr lang="en-GB" sz="2000" dirty="0"/>
              <a:t>desert. It bears small, hard fruits with a bitter pulp. </a:t>
            </a:r>
          </a:p>
          <a:p>
            <a:r>
              <a:rPr lang="en-GB" sz="2000" dirty="0"/>
              <a:t>It is also known as ‘bitter apple’.</a:t>
            </a:r>
          </a:p>
          <a:p>
            <a:endParaRPr lang="en-GB" sz="2000" dirty="0"/>
          </a:p>
          <a:p>
            <a:r>
              <a:rPr lang="en-GB" sz="2000" dirty="0"/>
              <a:t>The desert gourd has many traditional uses. Its seeds</a:t>
            </a:r>
          </a:p>
          <a:p>
            <a:r>
              <a:rPr lang="en-GB" sz="2000" dirty="0"/>
              <a:t>are edible once cooked or can be used as a source of</a:t>
            </a:r>
          </a:p>
          <a:p>
            <a:r>
              <a:rPr lang="en-GB" sz="2000" dirty="0"/>
              <a:t>oil. In traditional medicine, the fruit can be used as a </a:t>
            </a:r>
          </a:p>
          <a:p>
            <a:r>
              <a:rPr lang="en-GB" sz="2000" dirty="0"/>
              <a:t>laxative or to treat insect bites.</a:t>
            </a:r>
          </a:p>
          <a:p>
            <a:endParaRPr lang="en-GB" sz="2000" dirty="0"/>
          </a:p>
          <a:p>
            <a:r>
              <a:rPr lang="en-GB" sz="2000" dirty="0"/>
              <a:t>It is very well adapted to living in hot deserts: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 long tap root and fleshy roots store and supply </a:t>
            </a:r>
          </a:p>
          <a:p>
            <a:r>
              <a:rPr lang="en-GB" sz="2000" dirty="0"/>
              <a:t>      water from deep underground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It can grow in infertile, sandy soils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 small leaves reduce water loss and evaporation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 plant can tolerate high temperatures</a:t>
            </a:r>
          </a:p>
        </p:txBody>
      </p:sp>
      <p:pic>
        <p:nvPicPr>
          <p:cNvPr id="5" name="Picture 4" descr="A picture containing outdoor, sky, grass, field&#10;&#10;Description automatically generated">
            <a:extLst>
              <a:ext uri="{FF2B5EF4-FFF2-40B4-BE49-F238E27FC236}">
                <a16:creationId xmlns:a16="http://schemas.microsoft.com/office/drawing/2014/main" id="{9F6B25B2-02F0-0F4D-A7D6-10CA7669E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690688"/>
            <a:ext cx="5475494" cy="36386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3587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Plant adaptations: </a:t>
            </a:r>
            <a:r>
              <a:rPr lang="en-GB" dirty="0" err="1"/>
              <a:t>calatropis</a:t>
            </a:r>
            <a:r>
              <a:rPr lang="en-GB" dirty="0"/>
              <a:t> </a:t>
            </a:r>
            <a:r>
              <a:rPr lang="en-GB" dirty="0" err="1"/>
              <a:t>procera</a:t>
            </a:r>
            <a:endParaRPr lang="en-GB" dirty="0"/>
          </a:p>
        </p:txBody>
      </p:sp>
      <p:pic>
        <p:nvPicPr>
          <p:cNvPr id="1026" name="Picture 2" descr="Calotropis procera - Plant Biodiversity of South-Western Moroc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46" y="1673679"/>
            <a:ext cx="3798517" cy="46291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1321" y="6430638"/>
            <a:ext cx="5010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hlinkClick r:id="rId3"/>
              </a:rPr>
              <a:t>https://www.teline.fr/en/photos/apocynaceae/calotropis-procera#photo-2</a:t>
            </a:r>
            <a:r>
              <a:rPr lang="en-GB" sz="12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30035" y="1787651"/>
            <a:ext cx="6973543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 err="1"/>
              <a:t>Calatropis</a:t>
            </a:r>
            <a:r>
              <a:rPr lang="en-GB" sz="2000" dirty="0"/>
              <a:t> </a:t>
            </a:r>
            <a:r>
              <a:rPr lang="en-GB" sz="2000" dirty="0" err="1"/>
              <a:t>pocera</a:t>
            </a:r>
            <a:r>
              <a:rPr lang="en-GB" sz="2000" dirty="0"/>
              <a:t> is a common flowering plant found in the</a:t>
            </a:r>
          </a:p>
          <a:p>
            <a:r>
              <a:rPr lang="en-GB" sz="2000" dirty="0"/>
              <a:t>semi-desert of  SW Morocco</a:t>
            </a:r>
          </a:p>
          <a:p>
            <a:endParaRPr lang="en-GB" sz="2000" dirty="0"/>
          </a:p>
          <a:p>
            <a:r>
              <a:rPr lang="en-GB" sz="2000" dirty="0"/>
              <a:t>Whilst the juice of the plant is poisonous, the fruits are used</a:t>
            </a:r>
          </a:p>
          <a:p>
            <a:r>
              <a:rPr lang="en-GB" sz="2000" dirty="0"/>
              <a:t>in traditional medicine as an antimicrobial, an anti-cancer</a:t>
            </a:r>
          </a:p>
          <a:p>
            <a:r>
              <a:rPr lang="en-GB" sz="2000" dirty="0"/>
              <a:t>and to treat leprosy. Its stems can be used for roofing and the fibre can be used for making ropes, and fishing nets.</a:t>
            </a:r>
          </a:p>
          <a:p>
            <a:endParaRPr lang="en-GB" sz="2000" dirty="0"/>
          </a:p>
          <a:p>
            <a:r>
              <a:rPr lang="en-GB" sz="2000" dirty="0"/>
              <a:t>It is very well adapted to living in hot deserts: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It can tolerate high temperatures and is not damaged by frost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It has deep roots to tap water and can tolerate drought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 plant grows well in dry, sandy and infertile soils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It can tolerate the strong winds that occur in deserts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Its pale, waxy leaves reflect sunshine and help retain water</a:t>
            </a:r>
          </a:p>
        </p:txBody>
      </p:sp>
    </p:spTree>
    <p:extLst>
      <p:ext uri="{BB962C8B-B14F-4D97-AF65-F5344CB8AC3E}">
        <p14:creationId xmlns:p14="http://schemas.microsoft.com/office/powerpoint/2010/main" val="1112925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833</Words>
  <Application>Microsoft Macintosh PowerPoint</Application>
  <PresentationFormat>Widescreen</PresentationFormat>
  <Paragraphs>121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Avenir Next</vt:lpstr>
      <vt:lpstr>Calibri</vt:lpstr>
      <vt:lpstr>Calibri Light</vt:lpstr>
      <vt:lpstr>Office Theme</vt:lpstr>
      <vt:lpstr>Hot Deserts</vt:lpstr>
      <vt:lpstr>What is the hot desert ecosystem?</vt:lpstr>
      <vt:lpstr>Ouarzazate climate graph</vt:lpstr>
      <vt:lpstr>Desert soils</vt:lpstr>
      <vt:lpstr>Sahara desert food web/chain</vt:lpstr>
      <vt:lpstr>Animal adaptions: desert monitor lizard</vt:lpstr>
      <vt:lpstr>Animal adaptations: camels</vt:lpstr>
      <vt:lpstr>Plant adaptations: wild desert gourd</vt:lpstr>
      <vt:lpstr>Plant adaptations: calatropis procera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McHugo</dc:creator>
  <cp:lastModifiedBy>new media</cp:lastModifiedBy>
  <cp:revision>36</cp:revision>
  <dcterms:created xsi:type="dcterms:W3CDTF">2020-10-27T15:27:07Z</dcterms:created>
  <dcterms:modified xsi:type="dcterms:W3CDTF">2021-02-08T14:03:48Z</dcterms:modified>
</cp:coreProperties>
</file>